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8" r:id="rId2"/>
  </p:sldMasterIdLst>
  <p:notesMasterIdLst>
    <p:notesMasterId r:id="rId11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875" r:id="rId109"/>
    <p:sldId id="5471" r:id="rId1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5pPr>
    <a:lvl6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6pPr>
    <a:lvl7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7pPr>
    <a:lvl8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8pPr>
    <a:lvl9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wholeTbl>
    <a:band2H>
      <a:tcTxStyle/>
      <a:tcStyle>
        <a:tcBdr/>
        <a:fill>
          <a:solidFill>
            <a:schemeClr val="accent1">
              <a:lumOff val="44000"/>
            </a:schemeClr>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Row>
  </a:tblStyle>
  <a:tblStyle styleId="{C7B018BB-80A7-4F77-B60F-C8B233D01FF8}"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Row>
  </a:tblStyle>
  <a:tblStyle styleId="{EEE7283C-3CF3-47DC-8721-378D4A62B228}"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Row>
  </a:tblStyle>
  <a:tblStyle styleId="{CF821DB8-F4EB-4A41-A1BA-3FCAFE7338EE}" styleName="">
    <a:tblBg/>
    <a:wholeTbl>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lumOff val="44000"/>
            </a:schemeClr>
          </a:solidFill>
        </a:fill>
      </a:tcStyle>
    </a:band2H>
    <a:firstCol>
      <a:tcTxStyle b="on" i="off">
        <a:font>
          <a:latin typeface="Arial"/>
          <a:ea typeface="Arial"/>
          <a:cs typeface="Arial"/>
        </a:font>
        <a:schemeClr val="accent1">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44000"/>
            </a:schemeClr>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lastRow>
    <a:firstRow>
      <a:tcTxStyle b="on" i="off">
        <a:font>
          <a:latin typeface="Arial"/>
          <a:ea typeface="Arial"/>
          <a:cs typeface="Arial"/>
        </a:font>
        <a:schemeClr val="accent1">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firstRow>
  </a:tblStyle>
  <a:tblStyle styleId="{33BA23B1-9221-436E-865A-0063620EA4FD}"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firstRow>
  </a:tblStyle>
  <a:tblStyle styleId="{2708684C-4D16-4618-839F-0558EEFCDFE6}" styleName="">
    <a:tblBg/>
    <a:wholeTb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1">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05"/>
    <p:restoredTop sz="94694"/>
  </p:normalViewPr>
  <p:slideViewPr>
    <p:cSldViewPr snapToGrid="0" snapToObjects="1">
      <p:cViewPr varScale="1">
        <p:scale>
          <a:sx n="87" d="100"/>
          <a:sy n="87" d="100"/>
        </p:scale>
        <p:origin x="1344" y="20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7" name="Shape 547"/>
          <p:cNvSpPr>
            <a:spLocks noGrp="1" noRot="1" noChangeAspect="1"/>
          </p:cNvSpPr>
          <p:nvPr>
            <p:ph type="sldImg"/>
          </p:nvPr>
        </p:nvSpPr>
        <p:spPr>
          <a:xfrm>
            <a:off x="1143000" y="685800"/>
            <a:ext cx="4572000" cy="3429000"/>
          </a:xfrm>
          <a:prstGeom prst="rect">
            <a:avLst/>
          </a:prstGeom>
        </p:spPr>
        <p:txBody>
          <a:bodyPr/>
          <a:lstStyle/>
          <a:p>
            <a:endParaRPr/>
          </a:p>
        </p:txBody>
      </p:sp>
      <p:sp>
        <p:nvSpPr>
          <p:cNvPr id="548" name="Shape 5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33973" latinLnBrk="0">
      <a:spcBef>
        <a:spcPts val="800"/>
      </a:spcBef>
      <a:defRPr sz="2200">
        <a:latin typeface="+mj-lt"/>
        <a:ea typeface="+mj-ea"/>
        <a:cs typeface="+mj-cs"/>
        <a:sym typeface="Bell MT"/>
      </a:defRPr>
    </a:lvl1pPr>
    <a:lvl2pPr indent="228600" defTabSz="1733973" latinLnBrk="0">
      <a:spcBef>
        <a:spcPts val="800"/>
      </a:spcBef>
      <a:defRPr sz="2200">
        <a:latin typeface="+mj-lt"/>
        <a:ea typeface="+mj-ea"/>
        <a:cs typeface="+mj-cs"/>
        <a:sym typeface="Bell MT"/>
      </a:defRPr>
    </a:lvl2pPr>
    <a:lvl3pPr indent="457200" defTabSz="1733973" latinLnBrk="0">
      <a:spcBef>
        <a:spcPts val="800"/>
      </a:spcBef>
      <a:defRPr sz="2200">
        <a:latin typeface="+mj-lt"/>
        <a:ea typeface="+mj-ea"/>
        <a:cs typeface="+mj-cs"/>
        <a:sym typeface="Bell MT"/>
      </a:defRPr>
    </a:lvl3pPr>
    <a:lvl4pPr indent="685800" defTabSz="1733973" latinLnBrk="0">
      <a:spcBef>
        <a:spcPts val="800"/>
      </a:spcBef>
      <a:defRPr sz="2200">
        <a:latin typeface="+mj-lt"/>
        <a:ea typeface="+mj-ea"/>
        <a:cs typeface="+mj-cs"/>
        <a:sym typeface="Bell MT"/>
      </a:defRPr>
    </a:lvl4pPr>
    <a:lvl5pPr indent="914400" defTabSz="1733973" latinLnBrk="0">
      <a:spcBef>
        <a:spcPts val="800"/>
      </a:spcBef>
      <a:defRPr sz="2200">
        <a:latin typeface="+mj-lt"/>
        <a:ea typeface="+mj-ea"/>
        <a:cs typeface="+mj-cs"/>
        <a:sym typeface="Bell MT"/>
      </a:defRPr>
    </a:lvl5pPr>
    <a:lvl6pPr indent="1143000" defTabSz="1733973" latinLnBrk="0">
      <a:spcBef>
        <a:spcPts val="800"/>
      </a:spcBef>
      <a:defRPr sz="2200">
        <a:latin typeface="+mj-lt"/>
        <a:ea typeface="+mj-ea"/>
        <a:cs typeface="+mj-cs"/>
        <a:sym typeface="Bell MT"/>
      </a:defRPr>
    </a:lvl6pPr>
    <a:lvl7pPr indent="1371600" defTabSz="1733973" latinLnBrk="0">
      <a:spcBef>
        <a:spcPts val="800"/>
      </a:spcBef>
      <a:defRPr sz="2200">
        <a:latin typeface="+mj-lt"/>
        <a:ea typeface="+mj-ea"/>
        <a:cs typeface="+mj-cs"/>
        <a:sym typeface="Bell MT"/>
      </a:defRPr>
    </a:lvl7pPr>
    <a:lvl8pPr indent="1600200" defTabSz="1733973" latinLnBrk="0">
      <a:spcBef>
        <a:spcPts val="800"/>
      </a:spcBef>
      <a:defRPr sz="2200">
        <a:latin typeface="+mj-lt"/>
        <a:ea typeface="+mj-ea"/>
        <a:cs typeface="+mj-cs"/>
        <a:sym typeface="Bell MT"/>
      </a:defRPr>
    </a:lvl8pPr>
    <a:lvl9pPr indent="1828800" defTabSz="1733973" latinLnBrk="0">
      <a:spcBef>
        <a:spcPts val="800"/>
      </a:spcBef>
      <a:defRPr sz="2200">
        <a:latin typeface="+mj-lt"/>
        <a:ea typeface="+mj-ea"/>
        <a:cs typeface="+mj-cs"/>
        <a:sym typeface="Bell M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Shape 613"/>
          <p:cNvSpPr>
            <a:spLocks noGrp="1" noRot="1" noChangeAspect="1"/>
          </p:cNvSpPr>
          <p:nvPr>
            <p:ph type="sldImg"/>
          </p:nvPr>
        </p:nvSpPr>
        <p:spPr>
          <a:prstGeom prst="rect">
            <a:avLst/>
          </a:prstGeom>
        </p:spPr>
        <p:txBody>
          <a:bodyPr/>
          <a:lstStyle/>
          <a:p>
            <a:endParaRPr/>
          </a:p>
        </p:txBody>
      </p:sp>
      <p:sp>
        <p:nvSpPr>
          <p:cNvPr id="614" name="Shape 614"/>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a:spLocks noGrp="1" noRot="1" noChangeAspect="1"/>
          </p:cNvSpPr>
          <p:nvPr>
            <p:ph type="sldImg"/>
          </p:nvPr>
        </p:nvSpPr>
        <p:spPr>
          <a:prstGeom prst="rect">
            <a:avLst/>
          </a:prstGeom>
        </p:spPr>
        <p:txBody>
          <a:bodyPr/>
          <a:lstStyle/>
          <a:p>
            <a:endParaRPr/>
          </a:p>
        </p:txBody>
      </p:sp>
      <p:sp>
        <p:nvSpPr>
          <p:cNvPr id="741" name="Shape 741"/>
          <p:cNvSpPr>
            <a:spLocks noGrp="1"/>
          </p:cNvSpPr>
          <p:nvPr>
            <p:ph type="body" sz="quarter" idx="1"/>
          </p:nvPr>
        </p:nvSpPr>
        <p:spPr>
          <a:prstGeom prst="rect">
            <a:avLst/>
          </a:prstGeom>
        </p:spPr>
        <p:txBody>
          <a:bodyPr/>
          <a:lstStyle/>
          <a:p>
            <a:pPr defTabSz="914400">
              <a:defRPr sz="1200"/>
            </a:pPr>
            <a:r>
              <a:t>It is GOD who sanctifies us; it is HE who will bring it to pass.</a:t>
            </a:r>
          </a:p>
          <a:p>
            <a:pPr defTabSz="914400">
              <a:defRPr sz="1200"/>
            </a:pPr>
            <a:endParaRPr/>
          </a:p>
          <a:p>
            <a:pPr defTabSz="914400">
              <a:defRPr sz="1200"/>
            </a:pPr>
            <a:r>
              <a:t>So we see in all these verses that having begun by the Spirit, we are certainly not perfected by the flesh, but rather by the enabling power of God working in us. This is certainly NOT „Do It Yourself“ religion!!! But rather a dependence on God‘s and His promised provision. In a word, we‘re talking about: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lvl1pPr defTabSz="914400">
              <a:defRPr sz="1200"/>
            </a:lvl1pPr>
          </a:lstStyle>
          <a:p>
            <a:r>
              <a:t>Grace means God doing for us what we could never do for ourselves. We are not capable of living the Christian life by oruselves…but we don‘t have to by ourselves! God in His grace has made provision for our need. And that grace is not just a past provision for our salvation, but a present provision for our sanctification as well.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noRot="1" noChangeAspect="1"/>
          </p:cNvSpPr>
          <p:nvPr>
            <p:ph type="sldImg"/>
          </p:nvPr>
        </p:nvSpPr>
        <p:spPr>
          <a:prstGeom prst="rect">
            <a:avLst/>
          </a:prstGeom>
        </p:spPr>
        <p:txBody>
          <a:bodyPr/>
          <a:lstStyle/>
          <a:p>
            <a:endParaRPr/>
          </a:p>
        </p:txBody>
      </p:sp>
      <p:sp>
        <p:nvSpPr>
          <p:cNvPr id="751" name="Shape 751"/>
          <p:cNvSpPr>
            <a:spLocks noGrp="1"/>
          </p:cNvSpPr>
          <p:nvPr>
            <p:ph type="body" sz="quarter" idx="1"/>
          </p:nvPr>
        </p:nvSpPr>
        <p:spPr>
          <a:prstGeom prst="rect">
            <a:avLst/>
          </a:prstGeom>
        </p:spPr>
        <p:txBody>
          <a:bodyPr/>
          <a:lstStyle/>
          <a:p>
            <a:pPr defTabSz="914400">
              <a:defRPr sz="1200"/>
            </a:pPr>
            <a:r>
              <a:t>Another way of saying this is, WHAT GOD REQUIRES, HE PROVIDES. This is amazing truth, and is what makes Christianity differnet from every other fasith system in the world, different from „religion.“ The difference is the GRACE OF GOD.</a:t>
            </a:r>
          </a:p>
          <a:p>
            <a:pPr defTabSz="914400">
              <a:defRPr sz="1200"/>
            </a:pPr>
            <a:endParaRPr/>
          </a:p>
          <a:p>
            <a:pPr defTabSz="914400">
              <a:defRPr sz="1200"/>
            </a:pPr>
            <a:r>
              <a:t>This is NOT „Do It Yourself“ religion!!! It‘s acknowledging that only God can do it, and that He has made provision to do just that.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Shape 754"/>
          <p:cNvSpPr>
            <a:spLocks noGrp="1" noRot="1" noChangeAspect="1"/>
          </p:cNvSpPr>
          <p:nvPr>
            <p:ph type="sldImg"/>
          </p:nvPr>
        </p:nvSpPr>
        <p:spPr>
          <a:prstGeom prst="rect">
            <a:avLst/>
          </a:prstGeom>
        </p:spPr>
        <p:txBody>
          <a:bodyPr/>
          <a:lstStyle/>
          <a:p>
            <a:endParaRPr/>
          </a:p>
        </p:txBody>
      </p:sp>
      <p:sp>
        <p:nvSpPr>
          <p:cNvPr id="755" name="Shape 755"/>
          <p:cNvSpPr>
            <a:spLocks noGrp="1"/>
          </p:cNvSpPr>
          <p:nvPr>
            <p:ph type="body" sz="quarter" idx="1"/>
          </p:nvPr>
        </p:nvSpPr>
        <p:spPr>
          <a:prstGeom prst="rect">
            <a:avLst/>
          </a:prstGeom>
        </p:spPr>
        <p:txBody>
          <a:bodyPr/>
          <a:lstStyle/>
          <a:p>
            <a:pPr defTabSz="914400">
              <a:defRPr sz="1200"/>
            </a:pPr>
            <a:r>
              <a:t>Another way of saying this is, WHAT GOD REQUIRES, HE PROVIDES. This is amazing truth, and is what makes Christianity differnet from every other fasith system in the world, different from „religion.“ The difference is the GRACE OF GOD.</a:t>
            </a:r>
          </a:p>
          <a:p>
            <a:pPr defTabSz="914400">
              <a:defRPr sz="1200"/>
            </a:pPr>
            <a:endParaRPr/>
          </a:p>
          <a:p>
            <a:pPr defTabSz="914400">
              <a:defRPr sz="1200"/>
            </a:pPr>
            <a:r>
              <a:t>This is NOT „Do It Yourself“ religion!!! It‘s acknowledging that only God can do it, and that He has made provision to do just that.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a:spLocks noGrp="1" noRot="1" noChangeAspect="1"/>
          </p:cNvSpPr>
          <p:nvPr>
            <p:ph type="sldImg"/>
          </p:nvPr>
        </p:nvSpPr>
        <p:spPr>
          <a:prstGeom prst="rect">
            <a:avLst/>
          </a:prstGeom>
        </p:spPr>
        <p:txBody>
          <a:bodyPr/>
          <a:lstStyle/>
          <a:p>
            <a:endParaRPr/>
          </a:p>
        </p:txBody>
      </p:sp>
      <p:sp>
        <p:nvSpPr>
          <p:cNvPr id="759" name="Shape 759"/>
          <p:cNvSpPr>
            <a:spLocks noGrp="1"/>
          </p:cNvSpPr>
          <p:nvPr>
            <p:ph type="body" sz="quarter" idx="1"/>
          </p:nvPr>
        </p:nvSpPr>
        <p:spPr>
          <a:prstGeom prst="rect">
            <a:avLst/>
          </a:prstGeom>
        </p:spPr>
        <p:txBody>
          <a:bodyPr/>
          <a:lstStyle/>
          <a:p>
            <a:pPr defTabSz="914400">
              <a:defRPr sz="1200"/>
            </a:pPr>
            <a:r>
              <a:t>But, we might ask, WHY does God choose to work in this way, to provide what He requires, to do for us what we can‘t do for ourselves. The answer is found in 1 Pet. 4:8-11. (READ)</a:t>
            </a:r>
          </a:p>
          <a:p>
            <a:pPr defTabSz="914400">
              <a:defRPr sz="1200"/>
            </a:pPr>
            <a:endParaRPr/>
          </a:p>
          <a:p>
            <a:pPr defTabSz="914400">
              <a:defRPr sz="1200"/>
            </a:pPr>
            <a:r>
              <a:t>And we come again to the theme of God‘s glory: it‘s the hub around which all these other truths turn. He made all things for His glory, so all things inevitably lead back to His glory. (I‘m sorry if you‘re tired of that theme, but it‘s the most important biblical theme of all– all roads lead from it and back to it again.)</a:t>
            </a:r>
          </a:p>
          <a:p>
            <a:pPr defTabSz="914400">
              <a:defRPr sz="1200"/>
            </a:pPr>
            <a:endParaRPr/>
          </a:p>
          <a:p>
            <a:pPr defTabSz="914400">
              <a:defRPr sz="1200"/>
            </a:pPr>
            <a:r>
              <a:t>God makes gracious provision for us, He provides what He requires of us, so that ultimately all glory would go to Him as the One who alone is fully sufficient. It‘s like what Paul says in 1 Cor. 1: God chose the weak and foolish of the world, so that he who boasts would boast in the LORD. As John Piper has put it, WE get the grace; HE gets the glory!  </a:t>
            </a:r>
          </a:p>
          <a:p>
            <a:pPr defTabSz="914400">
              <a:defRPr sz="1200"/>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Shape 762"/>
          <p:cNvSpPr>
            <a:spLocks noGrp="1" noRot="1" noChangeAspect="1"/>
          </p:cNvSpPr>
          <p:nvPr>
            <p:ph type="sldImg"/>
          </p:nvPr>
        </p:nvSpPr>
        <p:spPr>
          <a:prstGeom prst="rect">
            <a:avLst/>
          </a:prstGeom>
        </p:spPr>
        <p:txBody>
          <a:bodyPr/>
          <a:lstStyle/>
          <a:p>
            <a:endParaRPr/>
          </a:p>
        </p:txBody>
      </p:sp>
      <p:sp>
        <p:nvSpPr>
          <p:cNvPr id="763" name="Shape 763"/>
          <p:cNvSpPr>
            <a:spLocks noGrp="1"/>
          </p:cNvSpPr>
          <p:nvPr>
            <p:ph type="body" sz="quarter" idx="1"/>
          </p:nvPr>
        </p:nvSpPr>
        <p:spPr>
          <a:prstGeom prst="rect">
            <a:avLst/>
          </a:prstGeom>
        </p:spPr>
        <p:txBody>
          <a:bodyPr/>
          <a:lstStyle/>
          <a:p>
            <a:pPr defTabSz="914400">
              <a:defRPr sz="1200"/>
            </a:pPr>
            <a:r>
              <a:t>So what God requires, He provides… and He provides throuhg His Son, who said….Apart….</a:t>
            </a:r>
          </a:p>
          <a:p>
            <a:pPr defTabSz="914400">
              <a:defRPr sz="1200"/>
            </a:pPr>
            <a:endParaRPr/>
          </a:p>
          <a:p>
            <a:pPr defTabSz="914400">
              <a:defRPr sz="1200"/>
            </a:pPr>
            <a:r>
              <a:t>Paul stated the same thing in opposite way around when he wrote….I can..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a:spLocks noGrp="1" noRot="1" noChangeAspect="1"/>
          </p:cNvSpPr>
          <p:nvPr>
            <p:ph type="sldImg"/>
          </p:nvPr>
        </p:nvSpPr>
        <p:spPr>
          <a:prstGeom prst="rect">
            <a:avLst/>
          </a:prstGeom>
        </p:spPr>
        <p:txBody>
          <a:bodyPr/>
          <a:lstStyle/>
          <a:p>
            <a:endParaRPr/>
          </a:p>
        </p:txBody>
      </p:sp>
      <p:sp>
        <p:nvSpPr>
          <p:cNvPr id="767" name="Shape 767"/>
          <p:cNvSpPr>
            <a:spLocks noGrp="1"/>
          </p:cNvSpPr>
          <p:nvPr>
            <p:ph type="body" sz="quarter" idx="1"/>
          </p:nvPr>
        </p:nvSpPr>
        <p:spPr>
          <a:prstGeom prst="rect">
            <a:avLst/>
          </a:prstGeom>
        </p:spPr>
        <p:txBody>
          <a:bodyPr/>
          <a:lstStyle/>
          <a:p>
            <a:pPr defTabSz="914400">
              <a:defRPr sz="1200"/>
            </a:pPr>
            <a:r>
              <a:t>God requires perfect holiness to enter heaven… we are not capable of that, but He provides it in Jesus Christ.</a:t>
            </a:r>
          </a:p>
          <a:p>
            <a:pPr defTabSz="914400">
              <a:defRPr sz="1200"/>
            </a:pPr>
            <a:endParaRPr/>
          </a:p>
          <a:p>
            <a:pPr defTabSz="914400">
              <a:defRPr sz="1200"/>
            </a:pPr>
            <a:r>
              <a:t>God requires a sanctified life.. And,as we have seen, though we are not capable of it, He has provided for that in Jesus Christ.</a:t>
            </a:r>
          </a:p>
          <a:p>
            <a:pPr defTabSz="914400">
              <a:defRPr sz="1200"/>
            </a:pPr>
            <a:endParaRPr/>
          </a:p>
          <a:p>
            <a:pPr defTabSz="914400">
              <a:defRPr sz="1200"/>
            </a:pPr>
            <a:r>
              <a:t>God requires and deserves perfect worship…  we are certianly not capable of that, but we want to see this morning how God has indeed in His grace provided for that as well in Jesus Christ.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Shape 789"/>
          <p:cNvSpPr>
            <a:spLocks noGrp="1" noRot="1" noChangeAspect="1"/>
          </p:cNvSpPr>
          <p:nvPr>
            <p:ph type="sldImg"/>
          </p:nvPr>
        </p:nvSpPr>
        <p:spPr>
          <a:prstGeom prst="rect">
            <a:avLst/>
          </a:prstGeom>
        </p:spPr>
        <p:txBody>
          <a:bodyPr/>
          <a:lstStyle/>
          <a:p>
            <a:endParaRPr/>
          </a:p>
        </p:txBody>
      </p:sp>
      <p:sp>
        <p:nvSpPr>
          <p:cNvPr id="790" name="Shape 790"/>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Shape 793"/>
          <p:cNvSpPr>
            <a:spLocks noGrp="1" noRot="1" noChangeAspect="1"/>
          </p:cNvSpPr>
          <p:nvPr>
            <p:ph type="sldImg"/>
          </p:nvPr>
        </p:nvSpPr>
        <p:spPr>
          <a:prstGeom prst="rect">
            <a:avLst/>
          </a:prstGeom>
        </p:spPr>
        <p:txBody>
          <a:bodyPr/>
          <a:lstStyle/>
          <a:p>
            <a:endParaRPr/>
          </a:p>
        </p:txBody>
      </p:sp>
      <p:sp>
        <p:nvSpPr>
          <p:cNvPr id="794" name="Shape 794"/>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prstGeom prst="rect">
            <a:avLst/>
          </a:prstGeom>
        </p:spPr>
        <p:txBody>
          <a:bodyPr/>
          <a:lstStyle/>
          <a:p>
            <a:endParaRPr/>
          </a:p>
        </p:txBody>
      </p:sp>
      <p:sp>
        <p:nvSpPr>
          <p:cNvPr id="708" name="Shape 708"/>
          <p:cNvSpPr>
            <a:spLocks noGrp="1"/>
          </p:cNvSpPr>
          <p:nvPr>
            <p:ph type="body" sz="quarter" idx="1"/>
          </p:nvPr>
        </p:nvSpPr>
        <p:spPr>
          <a:prstGeom prst="rect">
            <a:avLst/>
          </a:prstGeom>
        </p:spPr>
        <p:txBody>
          <a:bodyPr/>
          <a:lstStyle/>
          <a:p>
            <a:pPr defTabSz="914400">
              <a:defRPr sz="1200"/>
            </a:pPr>
            <a:r>
              <a:t>Paul wrote these words to the Galatians. (READ) Now this is a RHETORICAL question, a question the answer to which the answer should be SO obvious that the question merely serves to emphasize the point.</a:t>
            </a:r>
          </a:p>
          <a:p>
            <a:pPr defTabSz="914400">
              <a:defRPr sz="1200"/>
            </a:pPr>
            <a:endParaRPr/>
          </a:p>
          <a:p>
            <a:pPr defTabSz="914400">
              <a:defRPr sz="1200"/>
            </a:pPr>
            <a:r>
              <a:t>Paul is saying, having begun by the Spirit, OF COURSE you are not now being perfected by the flesh! In fact, Paul says that it would FOOLISH for them to think otherwise!</a:t>
            </a:r>
          </a:p>
          <a:p>
            <a:pPr defTabSz="914400">
              <a:defRPr sz="1200"/>
            </a:pPr>
            <a:endParaRPr/>
          </a:p>
          <a:p>
            <a:pPr defTabSz="914400">
              <a:defRPr sz="1200"/>
            </a:pPr>
            <a:r>
              <a:t>God commits Himself to complete the good work He has begun in us. Iwant to show you a number of other NT verses which show pretty much the same thing, s that you can see what a common theme it 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a:spLocks noGrp="1" noRot="1" noChangeAspect="1"/>
          </p:cNvSpPr>
          <p:nvPr>
            <p:ph type="sldImg"/>
          </p:nvPr>
        </p:nvSpPr>
        <p:spPr>
          <a:prstGeom prst="rect">
            <a:avLst/>
          </a:prstGeom>
        </p:spPr>
        <p:txBody>
          <a:bodyPr/>
          <a:lstStyle/>
          <a:p>
            <a:endParaRPr/>
          </a:p>
        </p:txBody>
      </p:sp>
      <p:sp>
        <p:nvSpPr>
          <p:cNvPr id="805" name="Shape 80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Shape 814"/>
          <p:cNvSpPr>
            <a:spLocks noGrp="1" noRot="1" noChangeAspect="1"/>
          </p:cNvSpPr>
          <p:nvPr>
            <p:ph type="sldImg"/>
          </p:nvPr>
        </p:nvSpPr>
        <p:spPr>
          <a:prstGeom prst="rect">
            <a:avLst/>
          </a:prstGeom>
        </p:spPr>
        <p:txBody>
          <a:bodyPr/>
          <a:lstStyle/>
          <a:p>
            <a:endParaRPr/>
          </a:p>
        </p:txBody>
      </p:sp>
      <p:sp>
        <p:nvSpPr>
          <p:cNvPr id="815" name="Shape 81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hape 820"/>
          <p:cNvSpPr>
            <a:spLocks noGrp="1" noRot="1" noChangeAspect="1"/>
          </p:cNvSpPr>
          <p:nvPr>
            <p:ph type="sldImg"/>
          </p:nvPr>
        </p:nvSpPr>
        <p:spPr>
          <a:prstGeom prst="rect">
            <a:avLst/>
          </a:prstGeom>
        </p:spPr>
        <p:txBody>
          <a:bodyPr/>
          <a:lstStyle/>
          <a:p>
            <a:endParaRPr/>
          </a:p>
        </p:txBody>
      </p:sp>
      <p:sp>
        <p:nvSpPr>
          <p:cNvPr id="821" name="Shape 821"/>
          <p:cNvSpPr>
            <a:spLocks noGrp="1"/>
          </p:cNvSpPr>
          <p:nvPr>
            <p:ph type="body" sz="quarter" idx="1"/>
          </p:nvPr>
        </p:nvSpPr>
        <p:spPr>
          <a:prstGeom prst="rect">
            <a:avLst/>
          </a:prstGeom>
        </p:spPr>
        <p:txBody>
          <a:bodyPr/>
          <a:lstStyle/>
          <a:p>
            <a:pPr defTabSz="914400">
              <a:spcBef>
                <a:spcPts val="400"/>
              </a:spcBef>
              <a:defRPr sz="1200">
                <a:latin typeface="Arial"/>
                <a:ea typeface="Arial"/>
                <a:cs typeface="Arial"/>
                <a:sym typeface="Arial"/>
              </a:defRPr>
            </a:pPr>
            <a:r>
              <a:t>God reveals His glory, worship is our response</a:t>
            </a:r>
          </a:p>
          <a:p>
            <a:pPr defTabSz="914400">
              <a:spcBef>
                <a:spcPts val="400"/>
              </a:spcBef>
              <a:defRPr sz="1200">
                <a:latin typeface="Arial"/>
                <a:ea typeface="Arial"/>
                <a:cs typeface="Arial"/>
                <a:sym typeface="Arial"/>
              </a:defRPr>
            </a:pPr>
            <a:endParaRPr/>
          </a:p>
          <a:p>
            <a:pPr defTabSz="914400">
              <a:spcBef>
                <a:spcPts val="400"/>
              </a:spcBef>
              <a:defRPr sz="1200">
                <a:latin typeface="Arial"/>
                <a:ea typeface="Arial"/>
                <a:cs typeface="Arial"/>
                <a:sym typeface="Arial"/>
              </a:defRPr>
            </a:pPr>
            <a:r>
              <a:t>Order is important: God always initiates</a:t>
            </a:r>
          </a:p>
          <a:p>
            <a:pPr defTabSz="914400">
              <a:spcBef>
                <a:spcPts val="400"/>
              </a:spcBef>
              <a:defRPr sz="1200">
                <a:latin typeface="Arial"/>
                <a:ea typeface="Arial"/>
                <a:cs typeface="Arial"/>
                <a:sym typeface="Arial"/>
              </a:defRPr>
            </a:pPr>
            <a:endParaRPr/>
          </a:p>
          <a:p>
            <a:pPr defTabSz="914400">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Arial"/>
                <a:ea typeface="Arial"/>
                <a:cs typeface="Arial"/>
                <a:sym typeface="Arial"/>
              </a:defRPr>
            </a:pPr>
            <a:r>
              <a:t>Worship services to be a dialogue betw, God and man, a dialogue of revel. &amp; response</a:t>
            </a:r>
          </a:p>
          <a:p>
            <a:pPr defTabSz="914400">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noRot="1" noChangeAspect="1"/>
          </p:cNvSpPr>
          <p:nvPr>
            <p:ph type="sldImg"/>
          </p:nvPr>
        </p:nvSpPr>
        <p:spPr>
          <a:prstGeom prst="rect">
            <a:avLst/>
          </a:prstGeom>
        </p:spPr>
        <p:txBody>
          <a:bodyPr/>
          <a:lstStyle/>
          <a:p>
            <a:endParaRPr/>
          </a:p>
        </p:txBody>
      </p:sp>
      <p:sp>
        <p:nvSpPr>
          <p:cNvPr id="825" name="Shape 825"/>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noRot="1" noChangeAspect="1"/>
          </p:cNvSpPr>
          <p:nvPr>
            <p:ph type="sldImg"/>
          </p:nvPr>
        </p:nvSpPr>
        <p:spPr>
          <a:prstGeom prst="rect">
            <a:avLst/>
          </a:prstGeom>
        </p:spPr>
        <p:txBody>
          <a:bodyPr/>
          <a:lstStyle/>
          <a:p>
            <a:endParaRPr/>
          </a:p>
        </p:txBody>
      </p:sp>
      <p:sp>
        <p:nvSpPr>
          <p:cNvPr id="830" name="Shape 830"/>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Shape 833"/>
          <p:cNvSpPr>
            <a:spLocks noGrp="1" noRot="1" noChangeAspect="1"/>
          </p:cNvSpPr>
          <p:nvPr>
            <p:ph type="sldImg"/>
          </p:nvPr>
        </p:nvSpPr>
        <p:spPr>
          <a:prstGeom prst="rect">
            <a:avLst/>
          </a:prstGeom>
        </p:spPr>
        <p:txBody>
          <a:bodyPr/>
          <a:lstStyle/>
          <a:p>
            <a:endParaRPr/>
          </a:p>
        </p:txBody>
      </p:sp>
      <p:sp>
        <p:nvSpPr>
          <p:cNvPr id="834" name="Shape 834"/>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Shape 838"/>
          <p:cNvSpPr>
            <a:spLocks noGrp="1" noRot="1" noChangeAspect="1"/>
          </p:cNvSpPr>
          <p:nvPr>
            <p:ph type="sldImg"/>
          </p:nvPr>
        </p:nvSpPr>
        <p:spPr>
          <a:prstGeom prst="rect">
            <a:avLst/>
          </a:prstGeom>
        </p:spPr>
        <p:txBody>
          <a:bodyPr/>
          <a:lstStyle/>
          <a:p>
            <a:endParaRPr/>
          </a:p>
        </p:txBody>
      </p:sp>
      <p:sp>
        <p:nvSpPr>
          <p:cNvPr id="839" name="Shape 839"/>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Shape 843"/>
          <p:cNvSpPr>
            <a:spLocks noGrp="1" noRot="1" noChangeAspect="1"/>
          </p:cNvSpPr>
          <p:nvPr>
            <p:ph type="sldImg"/>
          </p:nvPr>
        </p:nvSpPr>
        <p:spPr>
          <a:prstGeom prst="rect">
            <a:avLst/>
          </a:prstGeom>
        </p:spPr>
        <p:txBody>
          <a:bodyPr/>
          <a:lstStyle/>
          <a:p>
            <a:endParaRPr/>
          </a:p>
        </p:txBody>
      </p:sp>
      <p:sp>
        <p:nvSpPr>
          <p:cNvPr id="844" name="Shape 844"/>
          <p:cNvSpPr>
            <a:spLocks noGrp="1"/>
          </p:cNvSpPr>
          <p:nvPr>
            <p:ph type="body" sz="quarter" idx="1"/>
          </p:nvPr>
        </p:nvSpPr>
        <p:spPr>
          <a:prstGeom prst="rect">
            <a:avLst/>
          </a:prstGeom>
        </p:spPr>
        <p:txBody>
          <a:bodyPr/>
          <a:lstStyle>
            <a:lvl1pPr marL="228600" indent="-228600" defTabSz="914400">
              <a:spcBef>
                <a:spcPts val="400"/>
              </a:spcBef>
              <a:defRPr sz="1200"/>
            </a:lvl1pPr>
          </a:lstStyle>
          <a:p>
            <a:r>
              <a:t>Dr. Rylersdaam--plnary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Shape 857"/>
          <p:cNvSpPr>
            <a:spLocks noGrp="1" noRot="1" noChangeAspect="1"/>
          </p:cNvSpPr>
          <p:nvPr>
            <p:ph type="sldImg"/>
          </p:nvPr>
        </p:nvSpPr>
        <p:spPr>
          <a:prstGeom prst="rect">
            <a:avLst/>
          </a:prstGeom>
        </p:spPr>
        <p:txBody>
          <a:bodyPr/>
          <a:lstStyle/>
          <a:p>
            <a:endParaRPr/>
          </a:p>
        </p:txBody>
      </p:sp>
      <p:sp>
        <p:nvSpPr>
          <p:cNvPr id="858" name="Shape 858"/>
          <p:cNvSpPr>
            <a:spLocks noGrp="1"/>
          </p:cNvSpPr>
          <p:nvPr>
            <p:ph type="body" sz="quarter" idx="1"/>
          </p:nvPr>
        </p:nvSpPr>
        <p:spPr>
          <a:prstGeom prst="rect">
            <a:avLst/>
          </a:prstGeom>
        </p:spPr>
        <p:txBody>
          <a:bodyPr/>
          <a:lstStyle>
            <a:lvl1pPr defTabSz="914400">
              <a:spcBef>
                <a:spcPts val="400"/>
              </a:spcBef>
              <a:defRPr sz="1200">
                <a:latin typeface="Maiandra GD"/>
                <a:ea typeface="Maiandra GD"/>
                <a:cs typeface="Maiandra GD"/>
                <a:sym typeface="Maiandra GD"/>
              </a:defRPr>
            </a:lvl1pPr>
          </a:lstStyle>
          <a:p>
            <a:r>
              <a:t>The Proclamation of Mission: Jesus speaking through us (by the Spirit)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a:p>
        </p:txBody>
      </p:sp>
      <p:sp>
        <p:nvSpPr>
          <p:cNvPr id="862" name="Shape 862"/>
          <p:cNvSpPr>
            <a:spLocks noGrp="1"/>
          </p:cNvSpPr>
          <p:nvPr>
            <p:ph type="body" sz="quarter" idx="1"/>
          </p:nvPr>
        </p:nvSpPr>
        <p:spPr>
          <a:prstGeom prst="rect">
            <a:avLst/>
          </a:prstGeom>
        </p:spPr>
        <p:txBody>
          <a:bodyPr/>
          <a:lstStyle/>
          <a:p>
            <a:pPr defTabSz="914400">
              <a:defRPr sz="1200"/>
            </a:pPr>
            <a:r>
              <a:t>The second half is just as important, though perhaps a little surprising.</a:t>
            </a:r>
          </a:p>
          <a:p>
            <a:pPr defTabSz="914400">
              <a:defRPr sz="1200"/>
            </a:pPr>
            <a:endParaRPr/>
          </a:p>
          <a:p>
            <a:pPr defTabSz="914400">
              <a:defRPr sz="1200"/>
            </a:pPr>
            <a:r>
              <a:t>Jesus SINGS the Father‘s praise in our midst when we gather for worship. He mediates our response to the Father. He LEADS US in our worship! Calvin in his commentary on this passge calls Christ „the chief Conductor of our hymns“!</a:t>
            </a:r>
          </a:p>
          <a:p>
            <a:pPr defTabSz="914400">
              <a:defRPr sz="1200"/>
            </a:pPr>
            <a:endParaRPr/>
          </a:p>
          <a:p>
            <a:pPr defTabSz="914400">
              <a:defRPr sz="1200"/>
            </a:pPr>
            <a:r>
              <a:t>There some preachers and others who think that the singing, the music, the so-called „Worship“ part of the service is not that important, is just preliminary to the main event, which is the sermon, and serves only to „warm the people up“ for that.</a:t>
            </a:r>
          </a:p>
          <a:p>
            <a:pPr defTabSz="914400">
              <a:defRPr sz="1200"/>
            </a:pPr>
            <a:endParaRPr/>
          </a:p>
          <a:p>
            <a:pPr defTabSz="914400">
              <a:defRPr sz="1200"/>
            </a:pPr>
            <a:r>
              <a:t>Well, Jesus Himself disagrees with that assessment– it‘s important to HIM!! So much so that He‘s in the middle of it, leading it! Jesus Christ Himself leads us into taking part in that Communion which He himself has with the Father. We come IN CHRIST, and He leads the way.</a:t>
            </a:r>
          </a:p>
          <a:p>
            <a:pPr defTabSz="914400">
              <a:defRPr sz="1200"/>
            </a:pPr>
            <a:endParaRPr/>
          </a:p>
          <a:p>
            <a:pPr defTabSz="914400">
              <a:defRPr sz="1200"/>
            </a:pPr>
            <a:r>
              <a:t>Thomas Torrance: „From first to last the worship and ministry of the Church on earth must be governed by the fact that Christ substitutes himself in our place, and that our humanity with its own acts of worship, is displaced by his, so that we appear before God not in our own name, not in our own significance, not in virtue of our own acts of confession, contrition, worship, and thanksgiving, but solely in the name of Christ and solely in virtue of what he has done in our name and on our behalf, and in our [place].  Justification by Christ alone means that from first to last in the worship of God and in the ministry of the Gospel Christ himself is central, and that we draw near in worship and service only through letting him take our place.  He only is Priest.  He only represents humanity.  He only has an offering with which to appear before God and with which God is well-pleased.  He only presents our prayers before God, and he only is our praise and thanksgiving and worship as we appear before the face of the Father.  Nothing in our hands we bring--simply to his Cross we cling.” </a:t>
            </a:r>
          </a:p>
          <a:p>
            <a:pPr defTabSz="914400">
              <a:defRPr sz="1200"/>
            </a:pPr>
            <a:endParaRPr/>
          </a:p>
          <a:p>
            <a:pPr defTabSz="914400">
              <a:defRPr sz="1200"/>
            </a:pPr>
            <a:r>
              <a:t>This gives a whole new understand, I think, to what we mean when we say that in worship we come through Christ; it is not just because of His past work opening the way for us, but also because He presently and actively goes before us and leads the way. And that‘s what the author of Hebrews says in chapter 10 (TURN). </a:t>
            </a:r>
          </a:p>
          <a:p>
            <a:pPr defTabSz="914400">
              <a:defRPr sz="1200"/>
            </a:pPr>
            <a:endParaRPr/>
          </a:p>
          <a:p>
            <a:pPr defTabSz="914400">
              <a:defRPr sz="1200"/>
            </a:pPr>
            <a:r>
              <a:t>Summarizing what he‘s been saying about the superiority of Christ and the New Covenant, the writer says „therefore“… LET US DRAW NEAR. Two reasons we can: v. 20 Christ‘s PAST work; v. 21 Christ‘s PRESENT work.</a:t>
            </a:r>
          </a:p>
          <a:p>
            <a:pPr defTabSz="914400">
              <a:defRPr sz="1200"/>
            </a:pPr>
            <a:endParaRPr/>
          </a:p>
          <a:p>
            <a:pPr defTabSz="914400">
              <a:defRPr sz="1200"/>
            </a:pPr>
            <a:r>
              <a:t>Likewise, when we say we „pray in Jesus‘s name,“ it‘s not just a formula which tacks on His name as sort of an insurance policy to get what we want– rather we pray IN JESUS, we come through Him and allow Him as our Mediator and Intercessor to offer our requests to the Father for us. </a:t>
            </a:r>
          </a:p>
          <a:p>
            <a:pPr defTabSz="914400">
              <a:defRPr sz="12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a:spLocks noGrp="1" noRot="1" noChangeAspect="1"/>
          </p:cNvSpPr>
          <p:nvPr>
            <p:ph type="sldImg"/>
          </p:nvPr>
        </p:nvSpPr>
        <p:spPr>
          <a:prstGeom prst="rect">
            <a:avLst/>
          </a:prstGeom>
        </p:spPr>
        <p:txBody>
          <a:bodyPr/>
          <a:lstStyle/>
          <a:p>
            <a:endParaRPr/>
          </a:p>
        </p:txBody>
      </p:sp>
      <p:sp>
        <p:nvSpPr>
          <p:cNvPr id="712" name="Shape 712"/>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noRot="1" noChangeAspect="1"/>
          </p:cNvSpPr>
          <p:nvPr>
            <p:ph type="sldImg"/>
          </p:nvPr>
        </p:nvSpPr>
        <p:spPr>
          <a:prstGeom prst="rect">
            <a:avLst/>
          </a:prstGeom>
        </p:spPr>
        <p:txBody>
          <a:bodyPr/>
          <a:lstStyle/>
          <a:p>
            <a:endParaRPr/>
          </a:p>
        </p:txBody>
      </p:sp>
      <p:sp>
        <p:nvSpPr>
          <p:cNvPr id="866" name="Shape 866"/>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Shape 873"/>
          <p:cNvSpPr>
            <a:spLocks noGrp="1" noRot="1" noChangeAspect="1"/>
          </p:cNvSpPr>
          <p:nvPr>
            <p:ph type="sldImg"/>
          </p:nvPr>
        </p:nvSpPr>
        <p:spPr>
          <a:prstGeom prst="rect">
            <a:avLst/>
          </a:prstGeom>
        </p:spPr>
        <p:txBody>
          <a:bodyPr/>
          <a:lstStyle/>
          <a:p>
            <a:endParaRPr/>
          </a:p>
        </p:txBody>
      </p:sp>
      <p:sp>
        <p:nvSpPr>
          <p:cNvPr id="874" name="Shape 874"/>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Shape 877"/>
          <p:cNvSpPr>
            <a:spLocks noGrp="1" noRot="1" noChangeAspect="1"/>
          </p:cNvSpPr>
          <p:nvPr>
            <p:ph type="sldImg"/>
          </p:nvPr>
        </p:nvSpPr>
        <p:spPr>
          <a:prstGeom prst="rect">
            <a:avLst/>
          </a:prstGeom>
        </p:spPr>
        <p:txBody>
          <a:bodyPr/>
          <a:lstStyle/>
          <a:p>
            <a:endParaRPr/>
          </a:p>
        </p:txBody>
      </p:sp>
      <p:sp>
        <p:nvSpPr>
          <p:cNvPr id="878" name="Shape 878"/>
          <p:cNvSpPr>
            <a:spLocks noGrp="1"/>
          </p:cNvSpPr>
          <p:nvPr>
            <p:ph type="body" sz="quarter" idx="1"/>
          </p:nvPr>
        </p:nvSpPr>
        <p:spPr>
          <a:prstGeom prst="rect">
            <a:avLst/>
          </a:prstGeom>
        </p:spPr>
        <p:txBody>
          <a:bodyPr/>
          <a:lstStyle/>
          <a:p>
            <a:pPr defTabSz="914400">
              <a:defRPr sz="1200"/>
            </a:pPr>
            <a:r>
              <a:t>The second half is just as important, though perhaps a little surprising.</a:t>
            </a:r>
          </a:p>
          <a:p>
            <a:pPr defTabSz="914400">
              <a:defRPr sz="1200"/>
            </a:pPr>
            <a:endParaRPr/>
          </a:p>
          <a:p>
            <a:pPr defTabSz="914400">
              <a:defRPr sz="1200"/>
            </a:pPr>
            <a:r>
              <a:t>Jesus SINGS the Father‘s praise in our midst when we gather for worship. He mediates our response to the Father. He LEADS US in our worship! Calvin in his commentary on this passge calls Christ „the chief Conductor of our hymns“!</a:t>
            </a:r>
          </a:p>
          <a:p>
            <a:pPr defTabSz="914400">
              <a:defRPr sz="1200"/>
            </a:pPr>
            <a:endParaRPr/>
          </a:p>
          <a:p>
            <a:pPr defTabSz="914400">
              <a:defRPr sz="1200"/>
            </a:pPr>
            <a:r>
              <a:t>There some preachers and others who think that the singing, the music, the so-called „Worship“ part of the service is not that important, is just preliminary to the main event, which is the sermon, and serves only to „warm the people up“ for that.</a:t>
            </a:r>
          </a:p>
          <a:p>
            <a:pPr defTabSz="914400">
              <a:defRPr sz="1200"/>
            </a:pPr>
            <a:endParaRPr/>
          </a:p>
          <a:p>
            <a:pPr defTabSz="914400">
              <a:defRPr sz="1200"/>
            </a:pPr>
            <a:r>
              <a:t>Well, Jesus Himself disagrees with that assessment– it‘s important to HIM!! So much so that He‘s in the middle of it, leading it! Jesus Christ Himself leads us into taking part in that Communion which He himself has with the Father. We come IN CHRIST, and He leads the way.</a:t>
            </a:r>
          </a:p>
          <a:p>
            <a:pPr defTabSz="914400">
              <a:defRPr sz="1200"/>
            </a:pPr>
            <a:endParaRPr/>
          </a:p>
          <a:p>
            <a:pPr defTabSz="914400">
              <a:defRPr sz="1200"/>
            </a:pPr>
            <a:r>
              <a:t>Thomas Torrance: „From first to last the worship and ministry of the Church on earth must be governed by the fact that Christ substitutes himself in our place, and that our humanity with its own acts of worship, is displaced by his, so that we appear before God not in our own name, not in our own significance, not in virtue of our own acts of confession, contrition, worship, and thanksgiving, but solely in the name of Christ and solely in virtue of what he has done in our name and on our behalf, and in our [place].  Justification by Christ alone means that from first to last in the worship of God and in the ministry of the Gospel Christ himself is central, and that we draw near in worship and service only through letting him take our place.  He only is Priest.  He only represents humanity.  He only has an offering with which to appear before God and with which God is well-pleased.  He only presents our prayers before God, and he only is our praise and thanksgiving and worship as we appear before the face of the Father.  Nothing in our hands we bring--simply to his Cross we cling.” </a:t>
            </a:r>
          </a:p>
          <a:p>
            <a:pPr defTabSz="914400">
              <a:defRPr sz="1200"/>
            </a:pPr>
            <a:endParaRPr/>
          </a:p>
          <a:p>
            <a:pPr defTabSz="914400">
              <a:defRPr sz="1200"/>
            </a:pPr>
            <a:r>
              <a:t>This gives a whole new understand, I think, to what we mean when we say that in worship we come through Christ; it is not just because of His past work opening the way for us, but also because He presently and actively goes before us and leads the way. And that‘s what the author of Hebrews says in chapter 10 (TURN). </a:t>
            </a:r>
          </a:p>
          <a:p>
            <a:pPr defTabSz="914400">
              <a:defRPr sz="1200"/>
            </a:pPr>
            <a:endParaRPr/>
          </a:p>
          <a:p>
            <a:pPr defTabSz="914400">
              <a:defRPr sz="1200"/>
            </a:pPr>
            <a:r>
              <a:t>Summarizing what he‘s been saying about the superiority of Christ and the New Covenant, the writer says „therefore“… LET US DRAW NEAR. Two reasons we can: v. 20 Christ‘s PAST work; v. 21 Christ‘s PRESENT work.</a:t>
            </a:r>
          </a:p>
          <a:p>
            <a:pPr defTabSz="914400">
              <a:defRPr sz="1200"/>
            </a:pPr>
            <a:endParaRPr/>
          </a:p>
          <a:p>
            <a:pPr defTabSz="914400">
              <a:defRPr sz="1200"/>
            </a:pPr>
            <a:r>
              <a:t>Likewise, when we say we „pray in Jesus‘s name,“ it‘s not just a formula which tacks on His name as sort of an insurance policy to get what we want– rather we pray IN JESUS, we come through Him and allow Him as our Mediator and Intercessor to offer our requests to the Father for us. </a:t>
            </a:r>
          </a:p>
          <a:p>
            <a:pPr defTabSz="914400">
              <a:defRPr sz="1200"/>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Shape 884"/>
          <p:cNvSpPr>
            <a:spLocks noGrp="1" noRot="1" noChangeAspect="1"/>
          </p:cNvSpPr>
          <p:nvPr>
            <p:ph type="sldImg"/>
          </p:nvPr>
        </p:nvSpPr>
        <p:spPr>
          <a:prstGeom prst="rect">
            <a:avLst/>
          </a:prstGeom>
        </p:spPr>
        <p:txBody>
          <a:bodyPr/>
          <a:lstStyle/>
          <a:p>
            <a:endParaRPr/>
          </a:p>
        </p:txBody>
      </p:sp>
      <p:sp>
        <p:nvSpPr>
          <p:cNvPr id="885" name="Shape 885"/>
          <p:cNvSpPr>
            <a:spLocks noGrp="1"/>
          </p:cNvSpPr>
          <p:nvPr>
            <p:ph type="body" sz="quarter" idx="1"/>
          </p:nvPr>
        </p:nvSpPr>
        <p:spPr>
          <a:prstGeom prst="rect">
            <a:avLst/>
          </a:prstGeom>
        </p:spPr>
        <p:txBody>
          <a:bodyPr/>
          <a:lstStyle>
            <a:lvl1pPr defTabSz="914400">
              <a:spcBef>
                <a:spcPts val="400"/>
              </a:spcBef>
              <a:defRPr sz="1200">
                <a:latin typeface="Arial"/>
                <a:ea typeface="Arial"/>
                <a:cs typeface="Arial"/>
                <a:sym typeface="Arial"/>
              </a:defRPr>
            </a:lvl1pPr>
          </a:lstStyle>
          <a:p>
            <a:r>
              <a:t>WHY we can draw near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Shape 889"/>
          <p:cNvSpPr>
            <a:spLocks noGrp="1" noRot="1" noChangeAspect="1"/>
          </p:cNvSpPr>
          <p:nvPr>
            <p:ph type="sldImg"/>
          </p:nvPr>
        </p:nvSpPr>
        <p:spPr>
          <a:prstGeom prst="rect">
            <a:avLst/>
          </a:prstGeom>
        </p:spPr>
        <p:txBody>
          <a:bodyPr/>
          <a:lstStyle/>
          <a:p>
            <a:endParaRPr/>
          </a:p>
        </p:txBody>
      </p:sp>
      <p:sp>
        <p:nvSpPr>
          <p:cNvPr id="890" name="Shape 890"/>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Shape 893"/>
          <p:cNvSpPr>
            <a:spLocks noGrp="1" noRot="1" noChangeAspect="1"/>
          </p:cNvSpPr>
          <p:nvPr>
            <p:ph type="sldImg"/>
          </p:nvPr>
        </p:nvSpPr>
        <p:spPr>
          <a:prstGeom prst="rect">
            <a:avLst/>
          </a:prstGeom>
        </p:spPr>
        <p:txBody>
          <a:bodyPr/>
          <a:lstStyle/>
          <a:p>
            <a:endParaRPr/>
          </a:p>
        </p:txBody>
      </p:sp>
      <p:sp>
        <p:nvSpPr>
          <p:cNvPr id="894" name="Shape 894"/>
          <p:cNvSpPr>
            <a:spLocks noGrp="1"/>
          </p:cNvSpPr>
          <p:nvPr>
            <p:ph type="body" sz="quarter" idx="1"/>
          </p:nvPr>
        </p:nvSpPr>
        <p:spPr>
          <a:prstGeom prst="rect">
            <a:avLst/>
          </a:prstGeom>
        </p:spPr>
        <p:txBody>
          <a:bodyPr/>
          <a:lstStyle/>
          <a:p>
            <a:pPr defTabSz="914400">
              <a:defRPr sz="1200"/>
            </a:pPr>
            <a:r>
              <a:t>[READ whole slide]</a:t>
            </a:r>
          </a:p>
          <a:p>
            <a:pPr defTabSz="914400">
              <a:defRPr sz="1200"/>
            </a:pPr>
            <a:endParaRPr/>
          </a:p>
          <a:p>
            <a:pPr defTabSz="914400">
              <a:defRPr sz="1200"/>
            </a:pPr>
            <a:r>
              <a:t>Christ mediates God‘s revelation to us, in the preaching and the Scripture readings and the Scripture songs, everything in the service which speaks to us of the Father and His nature.</a:t>
            </a:r>
          </a:p>
          <a:p>
            <a:pPr defTabSz="914400">
              <a:defRPr sz="1200"/>
            </a:pPr>
            <a:endParaRPr/>
          </a:p>
          <a:p>
            <a:pPr defTabSz="914400">
              <a:defRPr sz="1200"/>
            </a:pPr>
            <a:r>
              <a:t>AND Christ‘s mediates our response back to God, leading us in our praises and singing and prayers and meditations and at the Lord‘s Supper.</a:t>
            </a:r>
          </a:p>
          <a:p>
            <a:pPr defTabSz="914400">
              <a:defRPr sz="1200"/>
            </a:pPr>
            <a:endParaRPr/>
          </a:p>
          <a:p>
            <a:pPr defTabSz="914400">
              <a:defRPr sz="1200"/>
            </a:pPr>
            <a:r>
              <a:t>He‘s the One Mediator between God and man. NT Worship IS Christ. He‘s in and through it all, leads it all, empowers it all.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hape 912"/>
          <p:cNvSpPr>
            <a:spLocks noGrp="1" noRot="1" noChangeAspect="1"/>
          </p:cNvSpPr>
          <p:nvPr>
            <p:ph type="sldImg"/>
          </p:nvPr>
        </p:nvSpPr>
        <p:spPr>
          <a:prstGeom prst="rect">
            <a:avLst/>
          </a:prstGeom>
        </p:spPr>
        <p:txBody>
          <a:bodyPr/>
          <a:lstStyle/>
          <a:p>
            <a:endParaRPr/>
          </a:p>
        </p:txBody>
      </p:sp>
      <p:sp>
        <p:nvSpPr>
          <p:cNvPr id="913" name="Shape 913"/>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Shape 917"/>
          <p:cNvSpPr>
            <a:spLocks noGrp="1" noRot="1" noChangeAspect="1"/>
          </p:cNvSpPr>
          <p:nvPr>
            <p:ph type="sldImg"/>
          </p:nvPr>
        </p:nvSpPr>
        <p:spPr>
          <a:prstGeom prst="rect">
            <a:avLst/>
          </a:prstGeom>
        </p:spPr>
        <p:txBody>
          <a:bodyPr/>
          <a:lstStyle/>
          <a:p>
            <a:endParaRPr/>
          </a:p>
        </p:txBody>
      </p:sp>
      <p:sp>
        <p:nvSpPr>
          <p:cNvPr id="918" name="Shape 918"/>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 name="Shape 925"/>
          <p:cNvSpPr>
            <a:spLocks noGrp="1" noRot="1" noChangeAspect="1"/>
          </p:cNvSpPr>
          <p:nvPr>
            <p:ph type="sldImg"/>
          </p:nvPr>
        </p:nvSpPr>
        <p:spPr>
          <a:prstGeom prst="rect">
            <a:avLst/>
          </a:prstGeom>
        </p:spPr>
        <p:txBody>
          <a:bodyPr/>
          <a:lstStyle/>
          <a:p>
            <a:endParaRPr/>
          </a:p>
        </p:txBody>
      </p:sp>
      <p:sp>
        <p:nvSpPr>
          <p:cNvPr id="926" name="Shape 92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hape 716"/>
          <p:cNvSpPr>
            <a:spLocks noGrp="1" noRot="1" noChangeAspect="1"/>
          </p:cNvSpPr>
          <p:nvPr>
            <p:ph type="sldImg"/>
          </p:nvPr>
        </p:nvSpPr>
        <p:spPr>
          <a:prstGeom prst="rect">
            <a:avLst/>
          </a:prstGeom>
        </p:spPr>
        <p:txBody>
          <a:bodyPr/>
          <a:lstStyle/>
          <a:p>
            <a:endParaRPr/>
          </a:p>
        </p:txBody>
      </p:sp>
      <p:sp>
        <p:nvSpPr>
          <p:cNvPr id="717" name="Shape 717"/>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a:spLocks noGrp="1" noRot="1" noChangeAspect="1"/>
          </p:cNvSpPr>
          <p:nvPr>
            <p:ph type="sldImg"/>
          </p:nvPr>
        </p:nvSpPr>
        <p:spPr>
          <a:prstGeom prst="rect">
            <a:avLst/>
          </a:prstGeom>
        </p:spPr>
        <p:txBody>
          <a:bodyPr/>
          <a:lstStyle/>
          <a:p>
            <a:endParaRPr/>
          </a:p>
        </p:txBody>
      </p:sp>
      <p:sp>
        <p:nvSpPr>
          <p:cNvPr id="931" name="Shape 931"/>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Shape 935"/>
          <p:cNvSpPr>
            <a:spLocks noGrp="1" noRot="1" noChangeAspect="1"/>
          </p:cNvSpPr>
          <p:nvPr>
            <p:ph type="sldImg"/>
          </p:nvPr>
        </p:nvSpPr>
        <p:spPr>
          <a:prstGeom prst="rect">
            <a:avLst/>
          </a:prstGeom>
        </p:spPr>
        <p:txBody>
          <a:bodyPr/>
          <a:lstStyle/>
          <a:p>
            <a:endParaRPr/>
          </a:p>
        </p:txBody>
      </p:sp>
      <p:sp>
        <p:nvSpPr>
          <p:cNvPr id="936" name="Shape 936"/>
          <p:cNvSpPr>
            <a:spLocks noGrp="1"/>
          </p:cNvSpPr>
          <p:nvPr>
            <p:ph type="body" sz="quarter" idx="1"/>
          </p:nvPr>
        </p:nvSpPr>
        <p:spPr>
          <a:prstGeom prst="rect">
            <a:avLst/>
          </a:prstGeom>
        </p:spPr>
        <p:txBody>
          <a:bodyPr/>
          <a:lstStyle>
            <a:lvl1pPr marL="228600" indent="-228600" defTabSz="914400">
              <a:spcBef>
                <a:spcPts val="400"/>
              </a:spcBef>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Shape 940"/>
          <p:cNvSpPr>
            <a:spLocks noGrp="1" noRot="1" noChangeAspect="1"/>
          </p:cNvSpPr>
          <p:nvPr>
            <p:ph type="sldImg"/>
          </p:nvPr>
        </p:nvSpPr>
        <p:spPr>
          <a:prstGeom prst="rect">
            <a:avLst/>
          </a:prstGeom>
        </p:spPr>
        <p:txBody>
          <a:bodyPr/>
          <a:lstStyle/>
          <a:p>
            <a:endParaRPr/>
          </a:p>
        </p:txBody>
      </p:sp>
      <p:sp>
        <p:nvSpPr>
          <p:cNvPr id="941" name="Shape 941"/>
          <p:cNvSpPr>
            <a:spLocks noGrp="1"/>
          </p:cNvSpPr>
          <p:nvPr>
            <p:ph type="body" sz="quarter" idx="1"/>
          </p:nvPr>
        </p:nvSpPr>
        <p:spPr>
          <a:prstGeom prst="rect">
            <a:avLst/>
          </a:prstGeom>
        </p:spPr>
        <p:txBody>
          <a:bodyPr/>
          <a:lstStyle>
            <a:lvl1pPr marL="228600" indent="-228600" defTabSz="914400">
              <a:spcBef>
                <a:spcPts val="400"/>
              </a:spcBef>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noRot="1" noChangeAspect="1"/>
          </p:cNvSpPr>
          <p:nvPr>
            <p:ph type="sldImg"/>
          </p:nvPr>
        </p:nvSpPr>
        <p:spPr>
          <a:prstGeom prst="rect">
            <a:avLst/>
          </a:prstGeom>
        </p:spPr>
        <p:txBody>
          <a:bodyPr/>
          <a:lstStyle/>
          <a:p>
            <a:endParaRPr/>
          </a:p>
        </p:txBody>
      </p:sp>
      <p:sp>
        <p:nvSpPr>
          <p:cNvPr id="946" name="Shape 946"/>
          <p:cNvSpPr>
            <a:spLocks noGrp="1"/>
          </p:cNvSpPr>
          <p:nvPr>
            <p:ph type="body" sz="quarter" idx="1"/>
          </p:nvPr>
        </p:nvSpPr>
        <p:spPr>
          <a:prstGeom prst="rect">
            <a:avLst/>
          </a:prstGeom>
        </p:spPr>
        <p:txBody>
          <a:bodyPr/>
          <a:lstStyle>
            <a:lvl1pPr marL="228600" indent="-228600" defTabSz="914400">
              <a:spcBef>
                <a:spcPts val="400"/>
              </a:spcBef>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a:spLocks noGrp="1" noRot="1" noChangeAspect="1"/>
          </p:cNvSpPr>
          <p:nvPr>
            <p:ph type="sldImg"/>
          </p:nvPr>
        </p:nvSpPr>
        <p:spPr>
          <a:prstGeom prst="rect">
            <a:avLst/>
          </a:prstGeom>
        </p:spPr>
        <p:txBody>
          <a:bodyPr/>
          <a:lstStyle/>
          <a:p>
            <a:endParaRPr/>
          </a:p>
        </p:txBody>
      </p:sp>
      <p:sp>
        <p:nvSpPr>
          <p:cNvPr id="951" name="Shape 951"/>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Shape 955"/>
          <p:cNvSpPr>
            <a:spLocks noGrp="1" noRot="1" noChangeAspect="1"/>
          </p:cNvSpPr>
          <p:nvPr>
            <p:ph type="sldImg"/>
          </p:nvPr>
        </p:nvSpPr>
        <p:spPr>
          <a:prstGeom prst="rect">
            <a:avLst/>
          </a:prstGeom>
        </p:spPr>
        <p:txBody>
          <a:bodyPr/>
          <a:lstStyle/>
          <a:p>
            <a:endParaRPr/>
          </a:p>
        </p:txBody>
      </p:sp>
      <p:sp>
        <p:nvSpPr>
          <p:cNvPr id="956" name="Shape 95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hape 965"/>
          <p:cNvSpPr>
            <a:spLocks noGrp="1" noRot="1" noChangeAspect="1"/>
          </p:cNvSpPr>
          <p:nvPr>
            <p:ph type="sldImg"/>
          </p:nvPr>
        </p:nvSpPr>
        <p:spPr>
          <a:prstGeom prst="rect">
            <a:avLst/>
          </a:prstGeom>
        </p:spPr>
        <p:txBody>
          <a:bodyPr/>
          <a:lstStyle/>
          <a:p>
            <a:endParaRPr/>
          </a:p>
        </p:txBody>
      </p:sp>
      <p:sp>
        <p:nvSpPr>
          <p:cNvPr id="966" name="Shape 96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Shape 969"/>
          <p:cNvSpPr>
            <a:spLocks noGrp="1" noRot="1" noChangeAspect="1"/>
          </p:cNvSpPr>
          <p:nvPr>
            <p:ph type="sldImg"/>
          </p:nvPr>
        </p:nvSpPr>
        <p:spPr>
          <a:prstGeom prst="rect">
            <a:avLst/>
          </a:prstGeom>
        </p:spPr>
        <p:txBody>
          <a:bodyPr/>
          <a:lstStyle/>
          <a:p>
            <a:endParaRPr/>
          </a:p>
        </p:txBody>
      </p:sp>
      <p:sp>
        <p:nvSpPr>
          <p:cNvPr id="970" name="Shape 970"/>
          <p:cNvSpPr>
            <a:spLocks noGrp="1"/>
          </p:cNvSpPr>
          <p:nvPr>
            <p:ph type="body" sz="quarter" idx="1"/>
          </p:nvPr>
        </p:nvSpPr>
        <p:spPr>
          <a:prstGeom prst="rect">
            <a:avLst/>
          </a:prstGeom>
        </p:spPr>
        <p:txBody>
          <a:bodyPr/>
          <a:lstStyle/>
          <a:p>
            <a:pPr marL="228600" indent="-228600" defTabSz="914400">
              <a:defRPr sz="1200"/>
            </a:pPr>
            <a:r>
              <a:t>There are some crucial implications that come from this understanding of Christ‘s role in our worship:</a:t>
            </a:r>
          </a:p>
          <a:p>
            <a:pPr marL="228600" indent="-228600" defTabSz="914400">
              <a:buSzPct val="100000"/>
              <a:buAutoNum type="arabicPeriod"/>
              <a:defRPr sz="1200"/>
            </a:pPr>
            <a:endParaRPr/>
          </a:p>
          <a:p>
            <a:pPr marL="228600" indent="-228600" defTabSz="914400">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buSzPct val="100000"/>
              <a:buAutoNum type="arabicPeriod"/>
              <a:defRPr sz="1200"/>
            </a:pPr>
            <a:endParaRPr/>
          </a:p>
          <a:p>
            <a:pPr marL="228600" indent="-228600" defTabSz="914400">
              <a:defRPr sz="1200"/>
            </a:pPr>
            <a:r>
              <a:t>We need to remind ourselves, over and over, that the focus of Sunday worship must be upon </a:t>
            </a:r>
            <a:r>
              <a:rPr u="sng"/>
              <a:t>the living Christ among us.</a:t>
            </a:r>
          </a:p>
          <a:p>
            <a:pPr marL="228600" indent="-228600" defTabSz="914400">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defRPr sz="1200"/>
            </a:pPr>
            <a:r>
              <a:t>Yet, the startling truth is that Christ is present, through His Holy Spirit, in our churches; it is we who must develop eyes to see and ears to hear Him.</a:t>
            </a:r>
          </a:p>
          <a:p>
            <a:pPr marL="228600" indent="-228600" defTabSz="914400">
              <a:defRPr sz="1200"/>
            </a:pPr>
            <a:endParaRPr/>
          </a:p>
          <a:p>
            <a:pPr marL="228600" indent="-228600" defTabSz="914400">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defRPr sz="1200"/>
            </a:pPr>
            <a:endParaRPr/>
          </a:p>
          <a:p>
            <a:pPr marL="228600" lvl="1" defTabSz="914400">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defRPr sz="1200"/>
            </a:pPr>
            <a:endParaRPr/>
          </a:p>
          <a:p>
            <a:pPr marL="228600" lvl="1" defTabSz="914400">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defRPr sz="1200"/>
            </a:pPr>
            <a:r>
              <a:t>T.Torrance,  "The Mind of Christ in Worship"  p. 213</a:t>
            </a:r>
          </a:p>
          <a:p>
            <a:pPr marL="228600" indent="-228600" defTabSz="914400">
              <a:defRPr sz="1200"/>
            </a:pPr>
            <a:endParaRPr/>
          </a:p>
          <a:p>
            <a:pPr marL="228600" indent="-228600" defTabSz="914400">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defRPr sz="1200"/>
            </a:pPr>
            <a:endParaRPr/>
          </a:p>
          <a:p>
            <a:pPr marL="228600" indent="-228600" defTabSz="914400">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defRPr sz="1200"/>
            </a:pPr>
            <a:endParaRPr/>
          </a:p>
          <a:p>
            <a:pPr marL="228600" indent="-228600" defTabSz="914400">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buSzPct val="100000"/>
              <a:buAutoNum type="arabicPeriod"/>
              <a:defRPr sz="1200"/>
            </a:pPr>
            <a:endParaRPr/>
          </a:p>
          <a:p>
            <a:pPr marL="228600" indent="-228600" defTabSz="914400">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defRPr sz="1200"/>
            </a:pPr>
            <a:endParaRPr/>
          </a:p>
          <a:p>
            <a:pPr marL="228600" indent="-228600" defTabSz="914400">
              <a:defRPr sz="1200"/>
            </a:pPr>
            <a:r>
              <a:t>Who can love God with his heart, mind, and soul?</a:t>
            </a:r>
          </a:p>
          <a:p>
            <a:pPr marL="228600" indent="-228600" defTabSz="914400">
              <a:defRPr sz="1200"/>
            </a:pPr>
            <a:r>
              <a:t>Who can achieve perfect union with God?</a:t>
            </a:r>
          </a:p>
          <a:p>
            <a:pPr marL="228600" indent="-228600" defTabSz="914400">
              <a:defRPr sz="1200"/>
            </a:pPr>
            <a:r>
              <a:t>Who can worship God with a pure and unstained heart?</a:t>
            </a:r>
          </a:p>
          <a:p>
            <a:pPr marL="228600" indent="-228600" defTabSz="914400">
              <a:defRPr sz="1200"/>
            </a:pPr>
            <a:r>
              <a:t>Not me! . . .</a:t>
            </a:r>
          </a:p>
          <a:p>
            <a:pPr marL="228600" indent="-228600" defTabSz="914400">
              <a:defRPr sz="1200"/>
            </a:pPr>
            <a:r>
              <a:t>Not you. Not Billy Graham. . . .</a:t>
            </a:r>
          </a:p>
          <a:p>
            <a:pPr marL="228600" indent="-228600" defTabSz="914400">
              <a:defRPr sz="1200"/>
            </a:pPr>
            <a:r>
              <a:t>Not anybody I know or you know.</a:t>
            </a:r>
          </a:p>
          <a:p>
            <a:pPr marL="228600" indent="-228600" defTabSz="914400">
              <a:defRPr sz="1200"/>
            </a:pPr>
            <a:r>
              <a:t>Only Jesus can. And he does for me and for you what neither of us can do for ourselves.</a:t>
            </a:r>
          </a:p>
          <a:p>
            <a:pPr marL="228600" indent="-228600" defTabSz="914400">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defRPr sz="1200"/>
            </a:pPr>
            <a:endParaRPr/>
          </a:p>
          <a:p>
            <a:pPr marL="228600" indent="-228600" defTabSz="914400">
              <a:defRPr sz="1200"/>
            </a:pPr>
            <a:r>
              <a:t>He is eternally interceding to the Father on our behalf. And for this reason, our worship is always in and through Christ. . . .</a:t>
            </a:r>
          </a:p>
          <a:p>
            <a:pPr marL="228600" indent="-228600" defTabSz="914400">
              <a:defRPr sz="1200"/>
            </a:pPr>
            <a:endParaRPr/>
          </a:p>
          <a:p>
            <a:pPr marL="228600" indent="-228600" defTabSz="914400">
              <a:defRPr sz="1200"/>
            </a:pPr>
            <a:r>
              <a:t>Thanks for Jesus Christ, who is my worship. We are free! And in gratitude, we offer our stumbling worship in the name of Jesus with thanksgiving.</a:t>
            </a:r>
          </a:p>
          <a:p>
            <a:pPr marL="228600" indent="-228600" defTabSz="914400">
              <a:defRPr sz="1200"/>
            </a:pPr>
            <a:endParaRPr/>
          </a:p>
          <a:p>
            <a:pPr marL="228600" indent="-228600" defTabSz="914400">
              <a:defRPr sz="1200"/>
            </a:pPr>
            <a:r>
              <a:t>(Robert E. Webber in Exploring</a:t>
            </a:r>
            <a:r>
              <a:rPr i="1"/>
              <a:t> the Worship Spectrum</a:t>
            </a:r>
            <a:r>
              <a:t>, p. 130)</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a:spLocks noGrp="1" noRot="1" noChangeAspect="1"/>
          </p:cNvSpPr>
          <p:nvPr>
            <p:ph type="sldImg"/>
          </p:nvPr>
        </p:nvSpPr>
        <p:spPr>
          <a:prstGeom prst="rect">
            <a:avLst/>
          </a:prstGeom>
        </p:spPr>
        <p:txBody>
          <a:bodyPr/>
          <a:lstStyle/>
          <a:p>
            <a:endParaRPr/>
          </a:p>
        </p:txBody>
      </p:sp>
      <p:sp>
        <p:nvSpPr>
          <p:cNvPr id="974" name="Shape 974"/>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hape 977"/>
          <p:cNvSpPr>
            <a:spLocks noGrp="1" noRot="1" noChangeAspect="1"/>
          </p:cNvSpPr>
          <p:nvPr>
            <p:ph type="sldImg"/>
          </p:nvPr>
        </p:nvSpPr>
        <p:spPr>
          <a:prstGeom prst="rect">
            <a:avLst/>
          </a:prstGeom>
        </p:spPr>
        <p:txBody>
          <a:bodyPr/>
          <a:lstStyle/>
          <a:p>
            <a:endParaRPr/>
          </a:p>
        </p:txBody>
      </p:sp>
      <p:sp>
        <p:nvSpPr>
          <p:cNvPr id="978" name="Shape 978"/>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hape 981"/>
          <p:cNvSpPr>
            <a:spLocks noGrp="1" noRot="1" noChangeAspect="1"/>
          </p:cNvSpPr>
          <p:nvPr>
            <p:ph type="sldImg"/>
          </p:nvPr>
        </p:nvSpPr>
        <p:spPr>
          <a:prstGeom prst="rect">
            <a:avLst/>
          </a:prstGeom>
        </p:spPr>
        <p:txBody>
          <a:bodyPr/>
          <a:lstStyle/>
          <a:p>
            <a:endParaRPr/>
          </a:p>
        </p:txBody>
      </p:sp>
      <p:sp>
        <p:nvSpPr>
          <p:cNvPr id="982" name="Shape 982"/>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Shape 985"/>
          <p:cNvSpPr>
            <a:spLocks noGrp="1" noRot="1" noChangeAspect="1"/>
          </p:cNvSpPr>
          <p:nvPr>
            <p:ph type="sldImg"/>
          </p:nvPr>
        </p:nvSpPr>
        <p:spPr>
          <a:prstGeom prst="rect">
            <a:avLst/>
          </a:prstGeom>
        </p:spPr>
        <p:txBody>
          <a:bodyPr/>
          <a:lstStyle/>
          <a:p>
            <a:endParaRPr/>
          </a:p>
        </p:txBody>
      </p:sp>
      <p:sp>
        <p:nvSpPr>
          <p:cNvPr id="986" name="Shape 986"/>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Shape 989"/>
          <p:cNvSpPr>
            <a:spLocks noGrp="1" noRot="1" noChangeAspect="1"/>
          </p:cNvSpPr>
          <p:nvPr>
            <p:ph type="sldImg"/>
          </p:nvPr>
        </p:nvSpPr>
        <p:spPr>
          <a:prstGeom prst="rect">
            <a:avLst/>
          </a:prstGeom>
        </p:spPr>
        <p:txBody>
          <a:bodyPr/>
          <a:lstStyle/>
          <a:p>
            <a:endParaRPr/>
          </a:p>
        </p:txBody>
      </p:sp>
      <p:sp>
        <p:nvSpPr>
          <p:cNvPr id="990" name="Shape 990"/>
          <p:cNvSpPr>
            <a:spLocks noGrp="1"/>
          </p:cNvSpPr>
          <p:nvPr>
            <p:ph type="body" sz="quarter" idx="1"/>
          </p:nvPr>
        </p:nvSpPr>
        <p:spPr>
          <a:prstGeom prst="rect">
            <a:avLst/>
          </a:prstGeom>
        </p:spPr>
        <p:txBody>
          <a:bodyPr/>
          <a:lstStyle/>
          <a:p>
            <a:pPr defTabSz="914400">
              <a:defRPr sz="1200"/>
            </a:pPr>
            <a:r>
              <a:t>At the end of his letter, the writer of Hebrews sums it all up for us, and I‘d like to close with that thought too, found in Hebrews 13:15 [READ]</a:t>
            </a:r>
          </a:p>
          <a:p>
            <a:pPr defTabSz="914400">
              <a:defRPr sz="1200"/>
            </a:pPr>
            <a:r>
              <a:t>LUTHER: von Staupitz</a:t>
            </a:r>
          </a:p>
          <a:p>
            <a:pPr defTabSz="914400">
              <a:defRPr sz="1200"/>
            </a:pPr>
            <a:endParaRPr/>
          </a:p>
          <a:p>
            <a:pPr defTabSz="914400">
              <a:defRPr sz="1200"/>
            </a:pPr>
            <a:endParaRPr/>
          </a:p>
          <a:p>
            <a:pPr defTabSz="914400">
              <a:defRPr sz="1200"/>
            </a:pPr>
            <a:r>
              <a:t>Let‘s pray:</a:t>
            </a:r>
          </a:p>
          <a:p>
            <a:pPr defTabSz="914400">
              <a:defRPr sz="1200"/>
            </a:pPr>
            <a:endParaRPr/>
          </a:p>
          <a:p>
            <a:pPr defTabSz="914400">
              <a:defRPr sz="1200"/>
            </a:pPr>
            <a:r>
              <a:t>Praise the Father for His grace, providing what He requires for our salv, sanc, worship</a:t>
            </a:r>
          </a:p>
          <a:p>
            <a:pPr defTabSz="914400">
              <a:defRPr sz="1200"/>
            </a:pPr>
            <a:endParaRPr/>
          </a:p>
          <a:p>
            <a:pPr defTabSz="914400">
              <a:defRPr sz="1200"/>
            </a:pPr>
            <a:r>
              <a:t>Praise the Father for a living Savior, who‘s with us, who ever lives to intercede for us, who is the great go-between between heaven and earth, between God and man. </a:t>
            </a:r>
          </a:p>
          <a:p>
            <a:pPr defTabSz="914400">
              <a:defRPr sz="1200"/>
            </a:pPr>
            <a:endParaRPr/>
          </a:p>
          <a:p>
            <a:pPr defTabSz="914400">
              <a:defRPr sz="1200"/>
            </a:pPr>
            <a:r>
              <a:t>Rejoice now in Jesus‘ presence among us, proclaiming to us the Father‘s name, leading us into the Father‘s presence with our praises, beckoning us to His table…</a:t>
            </a:r>
          </a:p>
          <a:p>
            <a:pPr defTabSz="914400">
              <a:defRPr sz="1200"/>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hape 996"/>
          <p:cNvSpPr>
            <a:spLocks noGrp="1" noRot="1" noChangeAspect="1"/>
          </p:cNvSpPr>
          <p:nvPr>
            <p:ph type="sldImg"/>
          </p:nvPr>
        </p:nvSpPr>
        <p:spPr>
          <a:prstGeom prst="rect">
            <a:avLst/>
          </a:prstGeom>
        </p:spPr>
        <p:txBody>
          <a:bodyPr/>
          <a:lstStyle/>
          <a:p>
            <a:endParaRPr/>
          </a:p>
        </p:txBody>
      </p:sp>
      <p:sp>
        <p:nvSpPr>
          <p:cNvPr id="997" name="Shape 997"/>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lvl1pPr defTabSz="914400">
              <a:defRPr sz="1200"/>
            </a:lvl1pPr>
          </a:lstStyle>
          <a:p>
            <a:r>
              <a:t>We‘re to work out our salvation; but it is GOD…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prstGeom prst="rect">
            <a:avLst/>
          </a:prstGeom>
        </p:spPr>
        <p:txBody>
          <a:bodyPr/>
          <a:lstStyle/>
          <a:p>
            <a:endParaRPr/>
          </a:p>
        </p:txBody>
      </p:sp>
      <p:sp>
        <p:nvSpPr>
          <p:cNvPr id="729" name="Shape 729"/>
          <p:cNvSpPr>
            <a:spLocks noGrp="1"/>
          </p:cNvSpPr>
          <p:nvPr>
            <p:ph type="body" sz="quarter" idx="1"/>
          </p:nvPr>
        </p:nvSpPr>
        <p:spPr>
          <a:prstGeom prst="rect">
            <a:avLst/>
          </a:prstGeom>
        </p:spPr>
        <p:txBody>
          <a:bodyPr/>
          <a:lstStyle>
            <a:lvl1pPr defTabSz="914400">
              <a:defRPr sz="1200"/>
            </a:lvl1pPr>
          </a:lstStyle>
          <a:p>
            <a:r>
              <a:t>Paul labored, but saw the source of his strength as the grace of God working in Him.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lvl1pPr defTabSz="914400">
              <a:defRPr sz="1200"/>
            </a:lvl1pPr>
          </a:lstStyle>
          <a:p>
            <a:r>
              <a:t>We‘re to work out our salvation; but it is GOD…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736"/>
          <p:cNvSpPr>
            <a:spLocks noGrp="1" noRot="1" noChangeAspect="1"/>
          </p:cNvSpPr>
          <p:nvPr>
            <p:ph type="sldImg"/>
          </p:nvPr>
        </p:nvSpPr>
        <p:spPr>
          <a:prstGeom prst="rect">
            <a:avLst/>
          </a:prstGeom>
        </p:spPr>
        <p:txBody>
          <a:bodyPr/>
          <a:lstStyle/>
          <a:p>
            <a:endParaRPr/>
          </a:p>
        </p:txBody>
      </p:sp>
      <p:sp>
        <p:nvSpPr>
          <p:cNvPr id="737" name="Shape 737"/>
          <p:cNvSpPr>
            <a:spLocks noGrp="1"/>
          </p:cNvSpPr>
          <p:nvPr>
            <p:ph type="body" sz="quarter" idx="1"/>
          </p:nvPr>
        </p:nvSpPr>
        <p:spPr>
          <a:prstGeom prst="rect">
            <a:avLst/>
          </a:prstGeom>
        </p:spPr>
        <p:txBody>
          <a:bodyPr/>
          <a:lstStyle/>
          <a:p>
            <a:pPr defTabSz="914400">
              <a:defRPr sz="1200"/>
            </a:pPr>
            <a:r>
              <a:t>It is GOD who sanctifies us; it is HE who will bring it to pass.</a:t>
            </a:r>
          </a:p>
          <a:p>
            <a:pPr defTabSz="914400">
              <a:defRPr sz="1200"/>
            </a:pPr>
            <a:endParaRPr/>
          </a:p>
          <a:p>
            <a:pPr defTabSz="914400">
              <a:defRPr sz="1200"/>
            </a:pPr>
            <a:r>
              <a:t>So we see in all these verses that having begun by the Spirit, we are certainly not perfected by the flesh, but rather by the enabling power of God working in us. This is certainly NOT „Do It Yourself“ religion!!! But rather a dependence on God‘s and His promised provision. In a word, we‘re talking about: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1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1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1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1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1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1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406399" y="4210755"/>
            <a:ext cx="1" cy="3237654"/>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a:p>
          </p:txBody>
        </p:sp>
      </p:grpSp>
      <p:sp>
        <p:nvSpPr>
          <p:cNvPr id="96"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411"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412"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413"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3537374" y="6339841"/>
            <a:ext cx="5852161" cy="604522"/>
          </a:xfrm>
          <a:prstGeom prst="rect">
            <a:avLst/>
          </a:prstGeom>
        </p:spPr>
        <p:txBody>
          <a:bodyPr lIns="48767" tIns="48767" rIns="48767" bIns="48767" anchor="b">
            <a:normAutofit/>
          </a:bodyPr>
          <a:lstStyle>
            <a:lvl1pPr algn="l" defTabSz="650240">
              <a:defRPr sz="2600"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3537374" y="1872826"/>
            <a:ext cx="5852161" cy="438912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3537374" y="6944363"/>
            <a:ext cx="5852161" cy="858522"/>
          </a:xfrm>
          <a:prstGeom prst="rect">
            <a:avLst/>
          </a:prstGeom>
        </p:spPr>
        <p:txBody>
          <a:bodyPr lIns="48767" tIns="48767" rIns="48767" bIns="48767">
            <a:normAutofit/>
          </a:bodyPr>
          <a:lstStyle>
            <a:lvl1pPr marL="0" indent="0" defTabSz="650240">
              <a:spcBef>
                <a:spcPts val="400"/>
              </a:spcBef>
              <a:buSzTx/>
              <a:buNone/>
              <a:defRPr sz="1800">
                <a:latin typeface="Calibri"/>
                <a:ea typeface="Calibri"/>
                <a:cs typeface="Calibri"/>
                <a:sym typeface="Calibri"/>
              </a:defRPr>
            </a:lvl1pPr>
            <a:lvl2pPr marL="0" indent="457200" defTabSz="650240">
              <a:spcBef>
                <a:spcPts val="400"/>
              </a:spcBef>
              <a:buSzTx/>
              <a:buNone/>
              <a:defRPr sz="1800">
                <a:latin typeface="Calibri"/>
                <a:ea typeface="Calibri"/>
                <a:cs typeface="Calibri"/>
                <a:sym typeface="Calibri"/>
              </a:defRPr>
            </a:lvl2pPr>
            <a:lvl3pPr marL="0" indent="914400" defTabSz="650240">
              <a:spcBef>
                <a:spcPts val="400"/>
              </a:spcBef>
              <a:buSzTx/>
              <a:buNone/>
              <a:defRPr sz="1800">
                <a:latin typeface="Calibri"/>
                <a:ea typeface="Calibri"/>
                <a:cs typeface="Calibri"/>
                <a:sym typeface="Calibri"/>
              </a:defRPr>
            </a:lvl3pPr>
            <a:lvl4pPr marL="0" indent="1371600" defTabSz="650240">
              <a:spcBef>
                <a:spcPts val="400"/>
              </a:spcBef>
              <a:buSzTx/>
              <a:buNone/>
              <a:defRPr sz="1800">
                <a:latin typeface="Calibri"/>
                <a:ea typeface="Calibri"/>
                <a:cs typeface="Calibri"/>
                <a:sym typeface="Calibri"/>
              </a:defRPr>
            </a:lvl4pPr>
            <a:lvl5pPr marL="0" indent="1828800" defTabSz="650240">
              <a:spcBef>
                <a:spcPts val="400"/>
              </a:spcBef>
              <a:buSzTx/>
              <a:buNone/>
              <a:defRPr sz="1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10575306" y="8024623"/>
            <a:ext cx="316215" cy="338837"/>
          </a:xfrm>
          <a:prstGeom prst="rect">
            <a:avLst/>
          </a:prstGeom>
        </p:spPr>
        <p:txBody>
          <a:bodyPr lIns="48767" tIns="48767" rIns="48767" bIns="48767" anchor="ctr"/>
          <a:lstStyle>
            <a:lvl1pP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507999" y="6591300"/>
            <a:ext cx="11999454"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8" name="Line"/>
          <p:cNvSpPr/>
          <p:nvPr/>
        </p:nvSpPr>
        <p:spPr>
          <a:xfrm>
            <a:off x="507999" y="4089400"/>
            <a:ext cx="12000020"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9" name="Line"/>
          <p:cNvSpPr/>
          <p:nvPr/>
        </p:nvSpPr>
        <p:spPr>
          <a:xfrm flipV="1">
            <a:off x="7994302" y="4526255"/>
            <a:ext cx="1" cy="1642759"/>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40" name="Lorem Ipsum Dolor"/>
          <p:cNvSpPr txBox="1">
            <a:spLocks noGrp="1"/>
          </p:cNvSpPr>
          <p:nvPr>
            <p:ph type="body" sz="quarter" idx="13"/>
          </p:nvPr>
        </p:nvSpPr>
        <p:spPr>
          <a:xfrm>
            <a:off x="507999" y="3505200"/>
            <a:ext cx="7200901" cy="508000"/>
          </a:xfrm>
          <a:prstGeom prst="rect">
            <a:avLst/>
          </a:prstGeom>
        </p:spPr>
        <p:txBody>
          <a:bodyPr lIns="50800" tIns="50800" rIns="50800" bIns="50800" anchor="ctr">
            <a:spAutoFit/>
          </a:bodyPr>
          <a:lstStyle>
            <a:lvl1pPr marL="0" indent="0" defTabSz="584200">
              <a:lnSpc>
                <a:spcPct val="110000"/>
              </a:lnSpc>
              <a:spcBef>
                <a:spcPts val="0"/>
              </a:spcBef>
              <a:buSzTx/>
              <a:buNone/>
              <a:defRPr sz="22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507999" y="4140200"/>
            <a:ext cx="7200901" cy="2413000"/>
          </a:xfrm>
          <a:prstGeom prst="rect">
            <a:avLst/>
          </a:prstGeom>
        </p:spPr>
        <p:txBody>
          <a:bodyPr lIns="50800" tIns="50800" rIns="50800" bIns="50800">
            <a:normAutofit/>
          </a:bodyPr>
          <a:lstStyle>
            <a:lvl1pPr algn="l" defTabSz="584200">
              <a:lnSpc>
                <a:spcPct val="90000"/>
              </a:lnSpc>
              <a:spcBef>
                <a:spcPts val="1600"/>
              </a:spcBef>
              <a:defRPr sz="6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8280400" y="4140200"/>
            <a:ext cx="4241800" cy="2413000"/>
          </a:xfrm>
          <a:prstGeom prst="rect">
            <a:avLst/>
          </a:prstGeom>
        </p:spPr>
        <p:txBody>
          <a:bodyPr lIns="50800" tIns="50800" rIns="50800" bIns="50800" anchor="ctr">
            <a:normAutofit/>
          </a:bodyPr>
          <a:lstStyle>
            <a:lvl1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1pPr>
            <a:lvl2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2pPr>
            <a:lvl3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3pPr>
            <a:lvl4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4pPr>
            <a:lvl5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6330594" y="9258300"/>
            <a:ext cx="330912" cy="342900"/>
          </a:xfrm>
          <a:prstGeom prst="rect">
            <a:avLst/>
          </a:prstGeom>
        </p:spPr>
        <p:txBody>
          <a:bodyPr lIns="50800" tIns="50800" rIns="50800" bIns="50800"/>
          <a:lstStyle>
            <a:lvl1pPr algn="ctr" defTabSz="584200">
              <a:defRPr sz="16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844528" y="7881902"/>
            <a:ext cx="510032" cy="512947"/>
          </a:xfrm>
          <a:prstGeom prst="rect">
            <a:avLst/>
          </a:prstGeom>
        </p:spPr>
        <p:txBody>
          <a:bodyP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1088247" y="113021"/>
            <a:ext cx="10826047" cy="2016197"/>
          </a:xfrm>
          <a:prstGeom prst="rect">
            <a:avLst/>
          </a:prstGeom>
        </p:spPr>
        <p:txBody>
          <a:bodyPr>
            <a:normAutofit/>
          </a:bodyPr>
          <a:lstStyle>
            <a:lvl1pPr>
              <a:defRPr sz="6800">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1088248" y="2945203"/>
            <a:ext cx="10826048" cy="5947784"/>
          </a:xfrm>
          <a:prstGeom prst="rect">
            <a:avLst/>
          </a:prstGeom>
        </p:spPr>
        <p:txBody>
          <a:bodyPr>
            <a:normAutofit/>
          </a:bodyPr>
          <a:lstStyle>
            <a:lvl1pPr marL="485775" indent="-48577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869372" indent="-520122">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1279525" indent="-59372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670755" indent="-63570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2031294" indent="-659694">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6329426" y="9107762"/>
            <a:ext cx="345949" cy="384049"/>
          </a:xfrm>
          <a:prstGeom prst="rect">
            <a:avLst/>
          </a:prstGeom>
        </p:spPr>
        <p:txBody>
          <a:bodyPr anchor="ctr"/>
          <a:lstStyle>
            <a:lvl1pPr algn="ctr">
              <a:defRPr sz="16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632523"/>
        </a:solidFill>
        <a:effectLst/>
      </p:bgPr>
    </p:bg>
    <p:spTree>
      <p:nvGrpSpPr>
        <p:cNvPr id="1" name=""/>
        <p:cNvGrpSpPr/>
        <p:nvPr/>
      </p:nvGrpSpPr>
      <p:grpSpPr>
        <a:xfrm>
          <a:off x="0" y="0"/>
          <a:ext cx="0" cy="0"/>
          <a:chOff x="0" y="0"/>
          <a:chExt cx="0" cy="0"/>
        </a:xfrm>
      </p:grpSpPr>
      <p:pic>
        <p:nvPicPr>
          <p:cNvPr id="475" name="Picture 6" descr="Picture 6"/>
          <p:cNvPicPr>
            <a:picLocks noChangeAspect="1"/>
          </p:cNvPicPr>
          <p:nvPr/>
        </p:nvPicPr>
        <p:blipFill>
          <a:blip r:embed="rId2"/>
          <a:stretch>
            <a:fillRect/>
          </a:stretch>
        </p:blipFill>
        <p:spPr>
          <a:xfrm>
            <a:off x="252870" y="316088"/>
            <a:ext cx="2616767" cy="2447433"/>
          </a:xfrm>
          <a:prstGeom prst="rect">
            <a:avLst/>
          </a:prstGeom>
          <a:ln w="12700">
            <a:miter lim="400000"/>
          </a:ln>
        </p:spPr>
      </p:pic>
      <p:sp>
        <p:nvSpPr>
          <p:cNvPr id="476" name="Title Text"/>
          <p:cNvSpPr txBox="1">
            <a:spLocks noGrp="1"/>
          </p:cNvSpPr>
          <p:nvPr>
            <p:ph type="title"/>
          </p:nvPr>
        </p:nvSpPr>
        <p:spPr>
          <a:xfrm>
            <a:off x="650239" y="390596"/>
            <a:ext cx="11704322" cy="1625601"/>
          </a:xfrm>
          <a:prstGeom prst="rect">
            <a:avLst/>
          </a:prstGeom>
        </p:spPr>
        <p:txBody>
          <a:bodyPr>
            <a:normAutofit/>
          </a:bodyPr>
          <a:lstStyle>
            <a:lvl1pPr defTabSz="650240">
              <a:defRPr>
                <a:solidFill>
                  <a:schemeClr val="accent1">
                    <a:lumOff val="44000"/>
                  </a:schemeClr>
                </a:solidFill>
                <a:latin typeface="Avenir Medium"/>
                <a:ea typeface="Avenir Medium"/>
                <a:cs typeface="Avenir Medium"/>
                <a:sym typeface="Avenir Medium"/>
              </a:defRPr>
            </a:lvl1pPr>
          </a:lstStyle>
          <a:p>
            <a:r>
              <a:t>Title Text</a:t>
            </a:r>
          </a:p>
        </p:txBody>
      </p:sp>
      <p:sp>
        <p:nvSpPr>
          <p:cNvPr id="477" name="Body Level One…"/>
          <p:cNvSpPr txBox="1">
            <a:spLocks noGrp="1"/>
          </p:cNvSpPr>
          <p:nvPr>
            <p:ph type="body" idx="1"/>
          </p:nvPr>
        </p:nvSpPr>
        <p:spPr>
          <a:xfrm>
            <a:off x="650239" y="2275839"/>
            <a:ext cx="11704322" cy="6436927"/>
          </a:xfrm>
          <a:prstGeom prst="rect">
            <a:avLst/>
          </a:prstGeom>
        </p:spPr>
        <p:txBody>
          <a:bodyPr>
            <a:normAutofit/>
          </a:bodyPr>
          <a:lstStyle>
            <a:lvl1pPr defTabSz="650240">
              <a:buFont typeface="Arial"/>
              <a:buChar char="•"/>
              <a:defRPr>
                <a:solidFill>
                  <a:schemeClr val="accent1">
                    <a:lumOff val="44000"/>
                  </a:schemeClr>
                </a:solidFill>
                <a:latin typeface="Avenir Medium"/>
                <a:ea typeface="Avenir Medium"/>
                <a:cs typeface="Avenir Medium"/>
                <a:sym typeface="Avenir Medium"/>
              </a:defRPr>
            </a:lvl1pPr>
            <a:lvl2pPr defTabSz="650240">
              <a:buFont typeface="Arial"/>
              <a:defRPr>
                <a:solidFill>
                  <a:schemeClr val="accent1">
                    <a:lumOff val="44000"/>
                  </a:schemeClr>
                </a:solidFill>
                <a:latin typeface="Avenir Medium"/>
                <a:ea typeface="Avenir Medium"/>
                <a:cs typeface="Avenir Medium"/>
                <a:sym typeface="Avenir Medium"/>
              </a:defRPr>
            </a:lvl2pPr>
            <a:lvl3pPr defTabSz="650240">
              <a:buFont typeface="Arial"/>
              <a:defRPr>
                <a:solidFill>
                  <a:schemeClr val="accent1">
                    <a:lumOff val="44000"/>
                  </a:schemeClr>
                </a:solidFill>
                <a:latin typeface="Avenir Medium"/>
                <a:ea typeface="Avenir Medium"/>
                <a:cs typeface="Avenir Medium"/>
                <a:sym typeface="Avenir Medium"/>
              </a:defRPr>
            </a:lvl3pPr>
            <a:lvl4pPr defTabSz="650240">
              <a:buFont typeface="Arial"/>
              <a:defRPr>
                <a:solidFill>
                  <a:schemeClr val="accent1">
                    <a:lumOff val="44000"/>
                  </a:schemeClr>
                </a:solidFill>
                <a:latin typeface="Avenir Medium"/>
                <a:ea typeface="Avenir Medium"/>
                <a:cs typeface="Avenir Medium"/>
                <a:sym typeface="Avenir Medium"/>
              </a:defRPr>
            </a:lvl4pPr>
            <a:lvl5pPr marL="2331720" indent="-502920" defTabSz="650240">
              <a:buFont typeface="Arial"/>
              <a:defRPr>
                <a:solidFill>
                  <a:schemeClr val="accent1">
                    <a:lumOff val="44000"/>
                  </a:schemeClr>
                </a:solidFill>
                <a:latin typeface="Avenir Medium"/>
                <a:ea typeface="Avenir Medium"/>
                <a:cs typeface="Avenir Medium"/>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11985853" y="9095062"/>
            <a:ext cx="368707" cy="409449"/>
          </a:xfrm>
          <a:prstGeom prst="rect">
            <a:avLst/>
          </a:prstGeom>
        </p:spPr>
        <p:txBody>
          <a:bodyPr anchor="ctr"/>
          <a:lstStyle>
            <a:lvl1pPr defTabSz="1300480">
              <a:defRPr sz="1600">
                <a:solidFill>
                  <a:schemeClr val="accent1">
                    <a:lumOff val="44000"/>
                  </a:schemeClr>
                </a:solidFill>
                <a:latin typeface="Avenir Medium"/>
                <a:ea typeface="Avenir Medium"/>
                <a:cs typeface="Avenir Medium"/>
                <a:sym typeface="Avenir Medium"/>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541866" y="0"/>
            <a:ext cx="2059094" cy="975134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6" name="Rectangle 3"/>
          <p:cNvSpPr/>
          <p:nvPr/>
        </p:nvSpPr>
        <p:spPr>
          <a:xfrm>
            <a:off x="975359" y="3467946"/>
            <a:ext cx="12027185"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7" name="Rectangle 9"/>
          <p:cNvSpPr/>
          <p:nvPr/>
        </p:nvSpPr>
        <p:spPr>
          <a:xfrm>
            <a:off x="-1" y="4985173"/>
            <a:ext cx="6719148" cy="216747"/>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8"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9999"/>
        </a:solidFill>
        <a:effectLst/>
      </p:bgPr>
    </p:bg>
    <p:spTree>
      <p:nvGrpSpPr>
        <p:cNvPr id="1" name=""/>
        <p:cNvGrpSpPr/>
        <p:nvPr/>
      </p:nvGrpSpPr>
      <p:grpSpPr>
        <a:xfrm>
          <a:off x="0" y="0"/>
          <a:ext cx="0" cy="0"/>
          <a:chOff x="0" y="0"/>
          <a:chExt cx="0" cy="0"/>
        </a:xfrm>
      </p:grpSpPr>
      <p:sp>
        <p:nvSpPr>
          <p:cNvPr id="497"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98"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9"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7"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8"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9"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10"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11"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11986448" y="8882098"/>
            <a:ext cx="368112" cy="396749"/>
          </a:xfrm>
          <a:prstGeom prst="rect">
            <a:avLst/>
          </a:prstGeom>
        </p:spPr>
        <p:txBody>
          <a:bodyPr/>
          <a:lstStyle>
            <a:lvl1pPr defTabSz="1300480">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8"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9"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30"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31"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32"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91326" y="7964480"/>
            <a:ext cx="422149" cy="460249"/>
          </a:xfrm>
          <a:prstGeom prst="rect">
            <a:avLst/>
          </a:prstGeom>
        </p:spPr>
        <p:txBody>
          <a:bodyPr anchor="ctr"/>
          <a:lstStyle>
            <a:lvl1pPr algn="ctr" defTabSz="866986">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30529303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1"/>
            <a:ext cx="11054080" cy="1937173"/>
          </a:xfrm>
        </p:spPr>
        <p:txBody>
          <a:bodyPr anchor="t"/>
          <a:lstStyle>
            <a:lvl1pPr algn="l">
              <a:defRPr sz="5689"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44" b="1" i="0">
                <a:latin typeface="Arial" panose="020B0604020202020204" pitchFamily="34" charset="0"/>
              </a:defRPr>
            </a:lvl1pPr>
            <a:lvl2pPr marL="650126" indent="0">
              <a:buNone/>
              <a:defRPr sz="2560"/>
            </a:lvl2pPr>
            <a:lvl3pPr marL="1300251" indent="0">
              <a:buNone/>
              <a:defRPr sz="2276"/>
            </a:lvl3pPr>
            <a:lvl4pPr marL="1950377" indent="0">
              <a:buNone/>
              <a:defRPr sz="1991"/>
            </a:lvl4pPr>
            <a:lvl5pPr marL="2600501" indent="0">
              <a:buNone/>
              <a:defRPr sz="1991"/>
            </a:lvl5pPr>
            <a:lvl6pPr marL="3250627" indent="0">
              <a:buNone/>
              <a:defRPr sz="1991"/>
            </a:lvl6pPr>
            <a:lvl7pPr marL="3900752" indent="0">
              <a:buNone/>
              <a:defRPr sz="1991"/>
            </a:lvl7pPr>
            <a:lvl8pPr marL="4550874" indent="0">
              <a:buNone/>
              <a:defRPr sz="1991"/>
            </a:lvl8pPr>
            <a:lvl9pPr marL="5201002" indent="0">
              <a:buNone/>
              <a:defRPr sz="1991"/>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358641042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50240" y="2275849"/>
            <a:ext cx="5743787" cy="6443698"/>
          </a:xfrm>
        </p:spPr>
        <p:txBody>
          <a:bodyPr/>
          <a:lstStyle>
            <a:lvl1pPr>
              <a:defRPr sz="3982" b="1" i="0">
                <a:latin typeface="Arial" panose="020B0604020202020204" pitchFamily="34" charset="0"/>
              </a:defRPr>
            </a:lvl1pPr>
            <a:lvl2pPr>
              <a:defRPr sz="3413" b="1" i="0">
                <a:latin typeface="Arial" panose="020B0604020202020204" pitchFamily="34" charset="0"/>
              </a:defRPr>
            </a:lvl2pPr>
            <a:lvl3pPr>
              <a:defRPr sz="2844" b="1" i="0">
                <a:latin typeface="Arial" panose="020B0604020202020204" pitchFamily="34" charset="0"/>
              </a:defRPr>
            </a:lvl3pPr>
            <a:lvl4pPr>
              <a:defRPr sz="2560" b="1" i="0">
                <a:latin typeface="Arial" panose="020B0604020202020204" pitchFamily="34" charset="0"/>
              </a:defRPr>
            </a:lvl4pPr>
            <a:lvl5pPr>
              <a:defRPr sz="2560" b="1" i="0">
                <a:latin typeface="Arial" panose="020B0604020202020204" pitchFamily="34" charset="0"/>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10773" y="2275849"/>
            <a:ext cx="5743787" cy="6443698"/>
          </a:xfrm>
        </p:spPr>
        <p:txBody>
          <a:bodyPr/>
          <a:lstStyle>
            <a:lvl1pPr>
              <a:defRPr sz="3982" b="1" i="0">
                <a:latin typeface="Arial" panose="020B0604020202020204" pitchFamily="34" charset="0"/>
              </a:defRPr>
            </a:lvl1pPr>
            <a:lvl2pPr>
              <a:defRPr sz="3413" b="1" i="0">
                <a:latin typeface="Arial" panose="020B0604020202020204" pitchFamily="34" charset="0"/>
              </a:defRPr>
            </a:lvl2pPr>
            <a:lvl3pPr>
              <a:defRPr sz="2844" b="1" i="0">
                <a:latin typeface="Arial" panose="020B0604020202020204" pitchFamily="34" charset="0"/>
              </a:defRPr>
            </a:lvl3pPr>
            <a:lvl4pPr>
              <a:defRPr sz="2560" b="1" i="0">
                <a:latin typeface="Arial" panose="020B0604020202020204" pitchFamily="34" charset="0"/>
              </a:defRPr>
            </a:lvl4pPr>
            <a:lvl5pPr>
              <a:defRPr sz="2560" b="1" i="0">
                <a:latin typeface="Arial" panose="020B0604020202020204" pitchFamily="34" charset="0"/>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364460801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i="0">
                <a:latin typeface="Arial" panose="020B0604020202020204" pitchFamily="34" charset="0"/>
              </a:defRPr>
            </a:lvl1pPr>
            <a:lvl2pPr marL="650126" indent="0">
              <a:buNone/>
              <a:defRPr sz="2844" b="1"/>
            </a:lvl2pPr>
            <a:lvl3pPr marL="1300251" indent="0">
              <a:buNone/>
              <a:defRPr sz="2560" b="1"/>
            </a:lvl3pPr>
            <a:lvl4pPr marL="1950377" indent="0">
              <a:buNone/>
              <a:defRPr sz="2276" b="1"/>
            </a:lvl4pPr>
            <a:lvl5pPr marL="2600501" indent="0">
              <a:buNone/>
              <a:defRPr sz="2276" b="1"/>
            </a:lvl5pPr>
            <a:lvl6pPr marL="3250627" indent="0">
              <a:buNone/>
              <a:defRPr sz="2276" b="1"/>
            </a:lvl6pPr>
            <a:lvl7pPr marL="3900752" indent="0">
              <a:buNone/>
              <a:defRPr sz="2276" b="1"/>
            </a:lvl7pPr>
            <a:lvl8pPr marL="4550874" indent="0">
              <a:buNone/>
              <a:defRPr sz="2276" b="1"/>
            </a:lvl8pPr>
            <a:lvl9pPr marL="5201002" indent="0">
              <a:buNone/>
              <a:defRPr sz="2276" b="1"/>
            </a:lvl9pPr>
          </a:lstStyle>
          <a:p>
            <a:pPr lvl="0"/>
            <a:r>
              <a:rPr lang="en-US" dirty="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b="1" i="0">
                <a:latin typeface="Arial" panose="020B0604020202020204" pitchFamily="34" charset="0"/>
              </a:defRPr>
            </a:lvl1pPr>
            <a:lvl2pPr>
              <a:defRPr sz="2844" b="1" i="0">
                <a:latin typeface="Arial" panose="020B0604020202020204" pitchFamily="34" charset="0"/>
              </a:defRPr>
            </a:lvl2pPr>
            <a:lvl3pPr>
              <a:defRPr sz="2560" b="1" i="0">
                <a:latin typeface="Arial" panose="020B0604020202020204" pitchFamily="34" charset="0"/>
              </a:defRPr>
            </a:lvl3pPr>
            <a:lvl4pPr>
              <a:defRPr sz="2276" b="1" i="0">
                <a:latin typeface="Arial" panose="020B0604020202020204" pitchFamily="34" charset="0"/>
              </a:defRPr>
            </a:lvl4pPr>
            <a:lvl5pPr>
              <a:defRPr sz="2276" b="1" i="0">
                <a:latin typeface="Arial" panose="020B0604020202020204" pitchFamily="34" charset="0"/>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06267" y="2183272"/>
            <a:ext cx="5748302" cy="909884"/>
          </a:xfrm>
        </p:spPr>
        <p:txBody>
          <a:bodyPr anchor="b"/>
          <a:lstStyle>
            <a:lvl1pPr marL="0" indent="0">
              <a:buNone/>
              <a:defRPr sz="3413" b="1" i="0">
                <a:latin typeface="Arial" panose="020B0604020202020204" pitchFamily="34" charset="0"/>
              </a:defRPr>
            </a:lvl1pPr>
            <a:lvl2pPr marL="650126" indent="0">
              <a:buNone/>
              <a:defRPr sz="2844" b="1"/>
            </a:lvl2pPr>
            <a:lvl3pPr marL="1300251" indent="0">
              <a:buNone/>
              <a:defRPr sz="2560" b="1"/>
            </a:lvl3pPr>
            <a:lvl4pPr marL="1950377" indent="0">
              <a:buNone/>
              <a:defRPr sz="2276" b="1"/>
            </a:lvl4pPr>
            <a:lvl5pPr marL="2600501" indent="0">
              <a:buNone/>
              <a:defRPr sz="2276" b="1"/>
            </a:lvl5pPr>
            <a:lvl6pPr marL="3250627" indent="0">
              <a:buNone/>
              <a:defRPr sz="2276" b="1"/>
            </a:lvl6pPr>
            <a:lvl7pPr marL="3900752" indent="0">
              <a:buNone/>
              <a:defRPr sz="2276" b="1"/>
            </a:lvl7pPr>
            <a:lvl8pPr marL="4550874" indent="0">
              <a:buNone/>
              <a:defRPr sz="2276" b="1"/>
            </a:lvl8pPr>
            <a:lvl9pPr marL="5201002" indent="0">
              <a:buNone/>
              <a:defRPr sz="2276" b="1"/>
            </a:lvl9pPr>
          </a:lstStyle>
          <a:p>
            <a:pPr lvl="0"/>
            <a:r>
              <a:rPr lang="en-US" dirty="0"/>
              <a:t>Click to edit Master text styles</a:t>
            </a:r>
          </a:p>
        </p:txBody>
      </p:sp>
      <p:sp>
        <p:nvSpPr>
          <p:cNvPr id="6" name="Content Placeholder 5"/>
          <p:cNvSpPr>
            <a:spLocks noGrp="1"/>
          </p:cNvSpPr>
          <p:nvPr>
            <p:ph sz="quarter" idx="4"/>
          </p:nvPr>
        </p:nvSpPr>
        <p:spPr>
          <a:xfrm>
            <a:off x="6606267" y="3093155"/>
            <a:ext cx="5748302" cy="5619610"/>
          </a:xfrm>
        </p:spPr>
        <p:txBody>
          <a:bodyPr/>
          <a:lstStyle>
            <a:lvl1pPr>
              <a:defRPr sz="3413" b="1" i="0">
                <a:latin typeface="Arial" panose="020B0604020202020204" pitchFamily="34" charset="0"/>
              </a:defRPr>
            </a:lvl1pPr>
            <a:lvl2pPr>
              <a:defRPr sz="2844" b="1" i="0">
                <a:latin typeface="Arial" panose="020B0604020202020204" pitchFamily="34" charset="0"/>
              </a:defRPr>
            </a:lvl2pPr>
            <a:lvl3pPr>
              <a:defRPr sz="2560" b="1" i="0">
                <a:latin typeface="Arial" panose="020B0604020202020204" pitchFamily="34" charset="0"/>
              </a:defRPr>
            </a:lvl3pPr>
            <a:lvl4pPr>
              <a:defRPr sz="2276" b="1" i="0">
                <a:latin typeface="Arial" panose="020B0604020202020204" pitchFamily="34" charset="0"/>
              </a:defRPr>
            </a:lvl4pPr>
            <a:lvl5pPr>
              <a:defRPr sz="2276" b="1" i="0">
                <a:latin typeface="Arial" panose="020B0604020202020204" pitchFamily="34" charset="0"/>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253200994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374310760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34392775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44"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084516" y="388347"/>
            <a:ext cx="7270044" cy="8324427"/>
          </a:xfrm>
        </p:spPr>
        <p:txBody>
          <a:bodyPr/>
          <a:lstStyle>
            <a:lvl1pPr>
              <a:defRPr sz="4551" b="1" i="0">
                <a:latin typeface="Arial" panose="020B0604020202020204" pitchFamily="34" charset="0"/>
              </a:defRPr>
            </a:lvl1pPr>
            <a:lvl2pPr>
              <a:defRPr sz="3982" b="1" i="0">
                <a:latin typeface="Arial" panose="020B0604020202020204" pitchFamily="34" charset="0"/>
              </a:defRPr>
            </a:lvl2pPr>
            <a:lvl3pPr>
              <a:defRPr sz="3413" b="1" i="0">
                <a:latin typeface="Arial" panose="020B0604020202020204" pitchFamily="34" charset="0"/>
              </a:defRPr>
            </a:lvl3pPr>
            <a:lvl4pPr>
              <a:defRPr sz="2844" b="1" i="0">
                <a:latin typeface="Arial" panose="020B0604020202020204" pitchFamily="34" charset="0"/>
              </a:defRPr>
            </a:lvl4pPr>
            <a:lvl5pPr>
              <a:defRPr sz="2844" b="1" i="0">
                <a:latin typeface="Arial" panose="020B0604020202020204" pitchFamily="34" charset="0"/>
              </a:defRPr>
            </a:lvl5pPr>
            <a:lvl6pPr>
              <a:defRPr sz="2844"/>
            </a:lvl6pPr>
            <a:lvl7pPr>
              <a:defRPr sz="2844"/>
            </a:lvl7pPr>
            <a:lvl8pPr>
              <a:defRPr sz="2844"/>
            </a:lvl8pPr>
            <a:lvl9pPr>
              <a:defRPr sz="2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50242" y="2041036"/>
            <a:ext cx="4278490" cy="6671734"/>
          </a:xfrm>
        </p:spPr>
        <p:txBody>
          <a:bodyPr/>
          <a:lstStyle>
            <a:lvl1pPr marL="0" indent="0">
              <a:buNone/>
              <a:defRPr sz="1991" b="1" i="0">
                <a:latin typeface="Arial" panose="020B0604020202020204" pitchFamily="34" charset="0"/>
              </a:defRPr>
            </a:lvl1pPr>
            <a:lvl2pPr marL="650126" indent="0">
              <a:buNone/>
              <a:defRPr sz="1707"/>
            </a:lvl2pPr>
            <a:lvl3pPr marL="1300251" indent="0">
              <a:buNone/>
              <a:defRPr sz="1422"/>
            </a:lvl3pPr>
            <a:lvl4pPr marL="1950377" indent="0">
              <a:buNone/>
              <a:defRPr sz="1280"/>
            </a:lvl4pPr>
            <a:lvl5pPr marL="2600501" indent="0">
              <a:buNone/>
              <a:defRPr sz="1280"/>
            </a:lvl5pPr>
            <a:lvl6pPr marL="3250627" indent="0">
              <a:buNone/>
              <a:defRPr sz="1280"/>
            </a:lvl6pPr>
            <a:lvl7pPr marL="3900752" indent="0">
              <a:buNone/>
              <a:defRPr sz="1280"/>
            </a:lvl7pPr>
            <a:lvl8pPr marL="4550874" indent="0">
              <a:buNone/>
              <a:defRPr sz="1280"/>
            </a:lvl8pPr>
            <a:lvl9pPr marL="5201002" indent="0">
              <a:buNone/>
              <a:defRPr sz="128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19591530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b="1" i="0">
                <a:latin typeface="Arial" panose="020B0604020202020204" pitchFamily="34" charset="0"/>
              </a:defRPr>
            </a:lvl1pPr>
            <a:lvl2pPr marL="650126" indent="0">
              <a:buNone/>
              <a:defRPr sz="3982"/>
            </a:lvl2pPr>
            <a:lvl3pPr marL="1300251" indent="0">
              <a:buNone/>
              <a:defRPr sz="3413"/>
            </a:lvl3pPr>
            <a:lvl4pPr marL="1950377" indent="0">
              <a:buNone/>
              <a:defRPr sz="2844"/>
            </a:lvl4pPr>
            <a:lvl5pPr marL="2600501" indent="0">
              <a:buNone/>
              <a:defRPr sz="2844"/>
            </a:lvl5pPr>
            <a:lvl6pPr marL="3250627" indent="0">
              <a:buNone/>
              <a:defRPr sz="2844"/>
            </a:lvl6pPr>
            <a:lvl7pPr marL="3900752" indent="0">
              <a:buNone/>
              <a:defRPr sz="2844"/>
            </a:lvl7pPr>
            <a:lvl8pPr marL="4550874" indent="0">
              <a:buNone/>
              <a:defRPr sz="2844"/>
            </a:lvl8pPr>
            <a:lvl9pPr marL="5201002" indent="0">
              <a:buNone/>
              <a:defRPr sz="2844"/>
            </a:lvl9pPr>
          </a:lstStyle>
          <a:p>
            <a:pPr lvl="0"/>
            <a:endParaRPr lang="en-US" noProof="0"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b="1" i="0">
                <a:latin typeface="Arial" panose="020B0604020202020204" pitchFamily="34" charset="0"/>
              </a:defRPr>
            </a:lvl1pPr>
            <a:lvl2pPr marL="650126" indent="0">
              <a:buNone/>
              <a:defRPr sz="1707"/>
            </a:lvl2pPr>
            <a:lvl3pPr marL="1300251" indent="0">
              <a:buNone/>
              <a:defRPr sz="1422"/>
            </a:lvl3pPr>
            <a:lvl4pPr marL="1950377" indent="0">
              <a:buNone/>
              <a:defRPr sz="1280"/>
            </a:lvl4pPr>
            <a:lvl5pPr marL="2600501" indent="0">
              <a:buNone/>
              <a:defRPr sz="1280"/>
            </a:lvl5pPr>
            <a:lvl6pPr marL="3250627" indent="0">
              <a:buNone/>
              <a:defRPr sz="1280"/>
            </a:lvl6pPr>
            <a:lvl7pPr marL="3900752" indent="0">
              <a:buNone/>
              <a:defRPr sz="1280"/>
            </a:lvl7pPr>
            <a:lvl8pPr marL="4550874" indent="0">
              <a:buNone/>
              <a:defRPr sz="1280"/>
            </a:lvl8pPr>
            <a:lvl9pPr marL="5201002" indent="0">
              <a:buNone/>
              <a:defRPr sz="128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310751707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417249708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5112"/>
            <a:ext cx="2926080" cy="8324426"/>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50240" y="395112"/>
            <a:ext cx="8561493" cy="8324426"/>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23514574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7"/>
            <a:ext cx="11054080" cy="2090702"/>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b="1" i="0">
                <a:latin typeface="Arial" panose="020B0604020202020204" pitchFamily="34" charset="0"/>
              </a:defRPr>
            </a:lvl1pPr>
            <a:lvl2pPr marL="650126" indent="0" algn="ctr">
              <a:buNone/>
              <a:defRPr/>
            </a:lvl2pPr>
            <a:lvl3pPr marL="1300251" indent="0" algn="ctr">
              <a:buNone/>
              <a:defRPr/>
            </a:lvl3pPr>
            <a:lvl4pPr marL="1950377" indent="0" algn="ctr">
              <a:buNone/>
              <a:defRPr/>
            </a:lvl4pPr>
            <a:lvl5pPr marL="2600501" indent="0" algn="ctr">
              <a:buNone/>
              <a:defRPr/>
            </a:lvl5pPr>
            <a:lvl6pPr marL="3250627" indent="0" algn="ctr">
              <a:buNone/>
              <a:defRPr/>
            </a:lvl6pPr>
            <a:lvl7pPr marL="3900752" indent="0" algn="ctr">
              <a:buNone/>
              <a:defRPr/>
            </a:lvl7pPr>
            <a:lvl8pPr marL="4550874" indent="0" algn="ctr">
              <a:buNone/>
              <a:defRPr/>
            </a:lvl8pPr>
            <a:lvl9pPr marL="5201002"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650126" hangingPunct="1">
              <a:defRPr/>
            </a:pPr>
            <a:endParaRPr lang="en-US" kern="1200"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650126" hangingPunct="1">
              <a:defRPr/>
            </a:pPr>
            <a:endParaRPr lang="en-US" kern="1200"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650126" hangingPunct="1">
              <a:defRPr/>
            </a:pPr>
            <a:fld id="{AC0D556E-1B47-E145-B343-9708077C202E}" type="slidenum">
              <a:rPr lang="en-US" kern="1200" smtClean="0"/>
              <a:pPr defTabSz="650126" hangingPunct="1">
                <a:defRPr/>
              </a:pPr>
              <a:t>‹#›</a:t>
            </a:fld>
            <a:endParaRPr lang="en-US" kern="1200" dirty="0"/>
          </a:p>
        </p:txBody>
      </p:sp>
    </p:spTree>
    <p:extLst>
      <p:ext uri="{BB962C8B-B14F-4D97-AF65-F5344CB8AC3E}">
        <p14:creationId xmlns:p14="http://schemas.microsoft.com/office/powerpoint/2010/main" val="2004733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7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7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7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7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7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84"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85"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8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30950"/>
            <a:ext cx="11704322" cy="2144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nchor="ctr"/>
          <a:lstStyle/>
          <a:p>
            <a:r>
              <a:t>Title Text</a:t>
            </a:r>
          </a:p>
        </p:txBody>
      </p:sp>
      <p:sp>
        <p:nvSpPr>
          <p:cNvPr id="3" name="Body Level One…"/>
          <p:cNvSpPr txBox="1">
            <a:spLocks noGrp="1"/>
          </p:cNvSpPr>
          <p:nvPr>
            <p:ph type="body" idx="1"/>
          </p:nvPr>
        </p:nvSpPr>
        <p:spPr>
          <a:xfrm>
            <a:off x="650239" y="2275839"/>
            <a:ext cx="11704322" cy="7477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7539" y="8882098"/>
            <a:ext cx="397021" cy="389270"/>
          </a:xfrm>
          <a:prstGeom prst="rect">
            <a:avLst/>
          </a:prstGeom>
          <a:ln w="12700">
            <a:miter lim="400000"/>
          </a:ln>
        </p:spPr>
        <p:txBody>
          <a:bodyPr wrap="none" lIns="65023" tIns="65023" rIns="65023" bIns="65023">
            <a:spAutoFit/>
          </a:bodyPr>
          <a:lstStyle>
            <a:lvl1pPr algn="r" defTabSz="650240">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Lst>
  <p:transition spd="med"/>
  <p:txStyles>
    <p:titleStyle>
      <a:lvl1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1pPr>
      <a:lvl2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2pPr>
      <a:lvl3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3pPr>
      <a:lvl4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4pPr>
      <a:lvl5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5pPr>
      <a:lvl6pPr marL="0" marR="0" indent="4572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6pPr>
      <a:lvl7pPr marL="0" marR="0" indent="9144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7pPr>
      <a:lvl8pPr marL="0" marR="0" indent="13716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8pPr>
      <a:lvl9pPr marL="0" marR="0" indent="18288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9pPr>
    </p:titleStyle>
    <p:bodyStyle>
      <a:lvl1pPr marL="471487" marR="0" indent="-471487"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1pPr>
      <a:lvl2pPr marL="906235" marR="0" indent="-449035"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2pPr>
      <a:lvl3pPr marL="1333500" marR="0" indent="-4191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3pPr>
      <a:lvl4pPr marL="1874520" marR="0" indent="-50292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4pPr>
      <a:lvl5pPr marL="23876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5pPr>
      <a:lvl6pPr marL="28448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6pPr>
      <a:lvl7pPr marL="33020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7pPr>
      <a:lvl8pPr marL="37592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8pPr>
      <a:lvl9pPr marL="42164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9pPr>
    </p:bodyStyle>
    <p:otherStyle>
      <a:lvl1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5549627"/>
            <a:ext cx="4836160" cy="419495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251"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300251"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251"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251"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300251"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300251"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300251"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50240" y="395121"/>
            <a:ext cx="11704320" cy="1621084"/>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650240" y="2275849"/>
            <a:ext cx="11704320" cy="644369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650240"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22"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300251"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4443308" y="8886613"/>
            <a:ext cx="4118187"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22"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300251"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9320107"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22"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1300251" fontAlgn="base">
              <a:spcBef>
                <a:spcPct val="0"/>
              </a:spcBef>
              <a:spcAft>
                <a:spcPct val="0"/>
              </a:spcAft>
              <a:defRPr/>
            </a:pPr>
            <a:fld id="{61F442D0-A11F-2640-8129-5D1BEF7A3C1E}" type="slidenum">
              <a:rPr lang="en-US" smtClean="0"/>
              <a:pPr defTabSz="1300251" fontAlgn="base">
                <a:spcBef>
                  <a:spcPct val="0"/>
                </a:spcBef>
                <a:spcAft>
                  <a:spcPct val="0"/>
                </a:spcAft>
                <a:defRPr/>
              </a:pPr>
              <a:t>‹#›</a:t>
            </a:fld>
            <a:endParaRPr lang="en-US" dirty="0"/>
          </a:p>
        </p:txBody>
      </p:sp>
    </p:spTree>
    <p:extLst>
      <p:ext uri="{BB962C8B-B14F-4D97-AF65-F5344CB8AC3E}">
        <p14:creationId xmlns:p14="http://schemas.microsoft.com/office/powerpoint/2010/main" val="3704166063"/>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6258"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50126"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6pPr>
      <a:lvl7pPr marL="1300251"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7pPr>
      <a:lvl8pPr marL="1950377"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8pPr>
      <a:lvl9pPr marL="2600501"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9pPr>
    </p:titleStyle>
    <p:bodyStyle>
      <a:lvl1pPr marL="487593" indent="-487593" algn="l" rtl="0" eaLnBrk="0" fontAlgn="base" hangingPunct="0">
        <a:spcBef>
          <a:spcPct val="20000"/>
        </a:spcBef>
        <a:spcAft>
          <a:spcPct val="0"/>
        </a:spcAft>
        <a:buClr>
          <a:schemeClr val="hlink"/>
        </a:buClr>
        <a:buSzPct val="75000"/>
        <a:buFont typeface="Wingdings" charset="0"/>
        <a:buChar char="l"/>
        <a:defRPr sz="4551"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1056454" indent="-406330" algn="l" rtl="0" eaLnBrk="0" fontAlgn="base" hangingPunct="0">
        <a:spcBef>
          <a:spcPct val="20000"/>
        </a:spcBef>
        <a:spcAft>
          <a:spcPct val="0"/>
        </a:spcAft>
        <a:buClr>
          <a:schemeClr val="tx2"/>
        </a:buClr>
        <a:buSzPct val="75000"/>
        <a:buFont typeface="Wingdings" charset="0"/>
        <a:buChar char="l"/>
        <a:defRPr sz="3982"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625314" indent="-325062" algn="l" rtl="0" eaLnBrk="0" fontAlgn="base" hangingPunct="0">
        <a:spcBef>
          <a:spcPct val="20000"/>
        </a:spcBef>
        <a:spcAft>
          <a:spcPct val="0"/>
        </a:spcAft>
        <a:buClr>
          <a:schemeClr val="accent2"/>
        </a:buClr>
        <a:buSzPct val="75000"/>
        <a:buFont typeface="Wingdings" charset="0"/>
        <a:buChar char="l"/>
        <a:defRPr sz="3413"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2275439" indent="-325062" algn="l" rtl="0" eaLnBrk="0" fontAlgn="base" hangingPunct="0">
        <a:spcBef>
          <a:spcPct val="20000"/>
        </a:spcBef>
        <a:spcAft>
          <a:spcPct val="0"/>
        </a:spcAft>
        <a:buClr>
          <a:schemeClr val="folHlink"/>
        </a:buClr>
        <a:buSzPct val="75000"/>
        <a:buFont typeface="Wingdings" charset="0"/>
        <a:buChar char="l"/>
        <a:defRPr sz="2844"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925565" indent="-325062" algn="l" rtl="0" eaLnBrk="0" fontAlgn="base" hangingPunct="0">
        <a:spcBef>
          <a:spcPct val="20000"/>
        </a:spcBef>
        <a:spcAft>
          <a:spcPct val="0"/>
        </a:spcAft>
        <a:buClr>
          <a:schemeClr val="tx1"/>
        </a:buClr>
        <a:buSzPct val="75000"/>
        <a:buFont typeface="Wingdings" charset="0"/>
        <a:buChar char="l"/>
        <a:defRPr sz="2844"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3575690" indent="-325062"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6pPr>
      <a:lvl7pPr marL="4225814" indent="-325062"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7pPr>
      <a:lvl8pPr marL="4875939" indent="-325062"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8pPr>
      <a:lvl9pPr marL="5526062" indent="-325062"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50126" rtl="0" eaLnBrk="1" latinLnBrk="0" hangingPunct="1">
        <a:defRPr sz="2560" kern="1200">
          <a:solidFill>
            <a:schemeClr val="tx1"/>
          </a:solidFill>
          <a:latin typeface="+mn-lt"/>
          <a:ea typeface="+mn-ea"/>
          <a:cs typeface="+mn-cs"/>
        </a:defRPr>
      </a:lvl1pPr>
      <a:lvl2pPr marL="650126" algn="l" defTabSz="650126" rtl="0" eaLnBrk="1" latinLnBrk="0" hangingPunct="1">
        <a:defRPr sz="2560" kern="1200">
          <a:solidFill>
            <a:schemeClr val="tx1"/>
          </a:solidFill>
          <a:latin typeface="+mn-lt"/>
          <a:ea typeface="+mn-ea"/>
          <a:cs typeface="+mn-cs"/>
        </a:defRPr>
      </a:lvl2pPr>
      <a:lvl3pPr marL="1300251" algn="l" defTabSz="650126" rtl="0" eaLnBrk="1" latinLnBrk="0" hangingPunct="1">
        <a:defRPr sz="2560" kern="1200">
          <a:solidFill>
            <a:schemeClr val="tx1"/>
          </a:solidFill>
          <a:latin typeface="+mn-lt"/>
          <a:ea typeface="+mn-ea"/>
          <a:cs typeface="+mn-cs"/>
        </a:defRPr>
      </a:lvl3pPr>
      <a:lvl4pPr marL="1950377" algn="l" defTabSz="650126" rtl="0" eaLnBrk="1" latinLnBrk="0" hangingPunct="1">
        <a:defRPr sz="2560" kern="1200">
          <a:solidFill>
            <a:schemeClr val="tx1"/>
          </a:solidFill>
          <a:latin typeface="+mn-lt"/>
          <a:ea typeface="+mn-ea"/>
          <a:cs typeface="+mn-cs"/>
        </a:defRPr>
      </a:lvl4pPr>
      <a:lvl5pPr marL="2600501" algn="l" defTabSz="650126" rtl="0" eaLnBrk="1" latinLnBrk="0" hangingPunct="1">
        <a:defRPr sz="2560" kern="1200">
          <a:solidFill>
            <a:schemeClr val="tx1"/>
          </a:solidFill>
          <a:latin typeface="+mn-lt"/>
          <a:ea typeface="+mn-ea"/>
          <a:cs typeface="+mn-cs"/>
        </a:defRPr>
      </a:lvl5pPr>
      <a:lvl6pPr marL="3250627" algn="l" defTabSz="650126" rtl="0" eaLnBrk="1" latinLnBrk="0" hangingPunct="1">
        <a:defRPr sz="2560" kern="1200">
          <a:solidFill>
            <a:schemeClr val="tx1"/>
          </a:solidFill>
          <a:latin typeface="+mn-lt"/>
          <a:ea typeface="+mn-ea"/>
          <a:cs typeface="+mn-cs"/>
        </a:defRPr>
      </a:lvl6pPr>
      <a:lvl7pPr marL="3900752" algn="l" defTabSz="650126" rtl="0" eaLnBrk="1" latinLnBrk="0" hangingPunct="1">
        <a:defRPr sz="2560" kern="1200">
          <a:solidFill>
            <a:schemeClr val="tx1"/>
          </a:solidFill>
          <a:latin typeface="+mn-lt"/>
          <a:ea typeface="+mn-ea"/>
          <a:cs typeface="+mn-cs"/>
        </a:defRPr>
      </a:lvl7pPr>
      <a:lvl8pPr marL="4550874" algn="l" defTabSz="650126" rtl="0" eaLnBrk="1" latinLnBrk="0" hangingPunct="1">
        <a:defRPr sz="2560" kern="1200">
          <a:solidFill>
            <a:schemeClr val="tx1"/>
          </a:solidFill>
          <a:latin typeface="+mn-lt"/>
          <a:ea typeface="+mn-ea"/>
          <a:cs typeface="+mn-cs"/>
        </a:defRPr>
      </a:lvl8pPr>
      <a:lvl9pPr marL="5201002" algn="l" defTabSz="650126"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70.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9.bmp"/><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9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Biblical Worship"/>
          <p:cNvSpPr txBox="1">
            <a:spLocks noGrp="1"/>
          </p:cNvSpPr>
          <p:nvPr>
            <p:ph type="body" idx="13"/>
          </p:nvPr>
        </p:nvSpPr>
        <p:spPr>
          <a:xfrm>
            <a:off x="507999" y="3320105"/>
            <a:ext cx="7200901" cy="878189"/>
          </a:xfrm>
          <a:prstGeom prst="rect">
            <a:avLst/>
          </a:prstGeom>
        </p:spPr>
        <p:txBody>
          <a:bodyPr/>
          <a:lstStyle>
            <a:lvl1pPr>
              <a:lnSpc>
                <a:spcPct val="90000"/>
              </a:lnSpc>
              <a:spcBef>
                <a:spcPts val="1600"/>
              </a:spcBef>
              <a:defRPr sz="5600">
                <a:solidFill>
                  <a:srgbClr val="A42D1F"/>
                </a:solidFill>
                <a:latin typeface="Bodoni SvtyTwo ITC TT-Book"/>
                <a:ea typeface="Bodoni SvtyTwo ITC TT-Book"/>
                <a:cs typeface="Bodoni SvtyTwo ITC TT-Book"/>
                <a:sym typeface="Bodoni SvtyTwo ITC TT-Book"/>
              </a:defRPr>
            </a:lvl1pPr>
          </a:lstStyle>
          <a:p>
            <a:r>
              <a:rPr lang="ar-JO" dirty="0">
                <a:latin typeface="Arial" panose="020B0604020202020204" pitchFamily="34" charset="0"/>
                <a:cs typeface="Arial" panose="020B0604020202020204" pitchFamily="34" charset="0"/>
              </a:rPr>
              <a:t>العبادة الكتابية</a:t>
            </a:r>
            <a:endParaRPr dirty="0">
              <a:latin typeface="Arial" panose="020B0604020202020204" pitchFamily="34" charset="0"/>
              <a:cs typeface="Arial" panose="020B0604020202020204" pitchFamily="34" charset="0"/>
            </a:endParaRPr>
          </a:p>
        </p:txBody>
      </p:sp>
      <p:sp>
        <p:nvSpPr>
          <p:cNvPr id="554" name="Unit 4"/>
          <p:cNvSpPr txBox="1">
            <a:spLocks noGrp="1"/>
          </p:cNvSpPr>
          <p:nvPr>
            <p:ph type="title"/>
          </p:nvPr>
        </p:nvSpPr>
        <p:spPr>
          <a:prstGeom prst="rect">
            <a:avLst/>
          </a:prstGeom>
        </p:spPr>
        <p:txBody>
          <a:bodyPr/>
          <a:lstStyle>
            <a:lvl1pPr>
              <a:defRPr>
                <a:solidFill>
                  <a:srgbClr val="46532E"/>
                </a:solidFill>
              </a:defRPr>
            </a:lvl1pPr>
          </a:lstStyle>
          <a:p>
            <a:r>
              <a:rPr lang="ar-JO" dirty="0">
                <a:latin typeface="Arial" panose="020B0604020202020204" pitchFamily="34" charset="0"/>
                <a:cs typeface="Arial" panose="020B0604020202020204" pitchFamily="34" charset="0"/>
              </a:rPr>
              <a:t>الوحدة 4</a:t>
            </a:r>
            <a:endParaRPr dirty="0">
              <a:latin typeface="Arial" panose="020B0604020202020204" pitchFamily="34" charset="0"/>
              <a:cs typeface="Arial" panose="020B0604020202020204" pitchFamily="34" charset="0"/>
            </a:endParaRPr>
          </a:p>
        </p:txBody>
      </p:sp>
      <p:sp>
        <p:nvSpPr>
          <p:cNvPr id="555" name="WORSHIP IN THE NEW TESTAMENT"/>
          <p:cNvSpPr txBox="1">
            <a:spLocks noGrp="1"/>
          </p:cNvSpPr>
          <p:nvPr>
            <p:ph type="body" sz="quarter" idx="1"/>
          </p:nvPr>
        </p:nvSpPr>
        <p:spPr>
          <a:xfrm>
            <a:off x="4070561" y="3986159"/>
            <a:ext cx="7847483" cy="2722952"/>
          </a:xfrm>
          <a:prstGeom prst="rect">
            <a:avLst/>
          </a:prstGeom>
        </p:spPr>
        <p:txBody>
          <a:bodyPr/>
          <a:lstStyle>
            <a:lvl1pPr algn="ctr">
              <a:defRPr sz="7000"/>
            </a:lvl1pPr>
          </a:lstStyle>
          <a:p>
            <a:r>
              <a:rPr lang="ar-JO" dirty="0">
                <a:latin typeface="Arial" panose="020B0604020202020204" pitchFamily="34" charset="0"/>
                <a:cs typeface="Arial" panose="020B0604020202020204" pitchFamily="34" charset="0"/>
              </a:rPr>
              <a:t>العبادة في</a:t>
            </a:r>
          </a:p>
          <a:p>
            <a:r>
              <a:rPr lang="ar-JO" dirty="0">
                <a:latin typeface="Arial" panose="020B0604020202020204" pitchFamily="34" charset="0"/>
                <a:cs typeface="Arial" panose="020B0604020202020204" pitchFamily="34" charset="0"/>
              </a:rPr>
              <a:t>العهد الجديد</a:t>
            </a:r>
            <a:endParaRPr dirty="0">
              <a:latin typeface="Arial" panose="020B0604020202020204" pitchFamily="34" charset="0"/>
              <a:cs typeface="Arial" panose="020B0604020202020204" pitchFamily="34" charset="0"/>
            </a:endParaRPr>
          </a:p>
        </p:txBody>
      </p:sp>
      <p:grpSp>
        <p:nvGrpSpPr>
          <p:cNvPr id="558" name="Image Gallery"/>
          <p:cNvGrpSpPr/>
          <p:nvPr/>
        </p:nvGrpSpPr>
        <p:grpSpPr>
          <a:xfrm>
            <a:off x="9091463" y="423532"/>
            <a:ext cx="3973690" cy="4168380"/>
            <a:chOff x="0" y="0"/>
            <a:chExt cx="3973688" cy="4168378"/>
          </a:xfrm>
        </p:grpSpPr>
        <p:pic>
          <p:nvPicPr>
            <p:cNvPr id="556" name="alleluia2.jpg" descr="alleluia2.jpg"/>
            <p:cNvPicPr>
              <a:picLocks noChangeAspect="1"/>
            </p:cNvPicPr>
            <p:nvPr/>
          </p:nvPicPr>
          <p:blipFill>
            <a:blip r:embed="rId2"/>
            <a:srcRect l="9290" r="9290"/>
            <a:stretch>
              <a:fillRect/>
            </a:stretch>
          </p:blipFill>
          <p:spPr>
            <a:xfrm>
              <a:off x="0" y="0"/>
              <a:ext cx="3973689" cy="3660379"/>
            </a:xfrm>
            <a:prstGeom prst="rect">
              <a:avLst/>
            </a:prstGeom>
            <a:ln w="12700" cap="flat">
              <a:noFill/>
              <a:miter lim="400000"/>
            </a:ln>
            <a:effectLst/>
          </p:spPr>
        </p:pic>
        <p:sp>
          <p:nvSpPr>
            <p:cNvPr id="557" name="Rectangle"/>
            <p:cNvSpPr/>
            <p:nvPr/>
          </p:nvSpPr>
          <p:spPr>
            <a:xfrm>
              <a:off x="0" y="3736578"/>
              <a:ext cx="3973689"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ctr" defTabSz="584200">
                <a:defRPr sz="1800">
                  <a:solidFill>
                    <a:srgbClr val="414141"/>
                  </a:solidFill>
                  <a:latin typeface="Bodoni SvtyTwo ITC TT-Book"/>
                  <a:ea typeface="Bodoni SvtyTwo ITC TT-Book"/>
                  <a:cs typeface="Bodoni SvtyTwo ITC TT-Book"/>
                  <a:sym typeface="Bodoni SvtyTwo ITC TT-Book"/>
                </a:defRPr>
              </a:lvl1pPr>
            </a:lstStyle>
            <a:p>
              <a:r>
                <a:rPr>
                  <a:latin typeface="Arial" panose="020B0604020202020204" pitchFamily="34" charset="0"/>
                  <a:cs typeface="Arial" panose="020B0604020202020204" pitchFamily="34" charset="0"/>
                </a:rPr>
                <a:t> </a:t>
              </a:r>
            </a:p>
          </p:txBody>
        </p:sp>
      </p:grpSp>
      <p:sp>
        <p:nvSpPr>
          <p:cNvPr id="2" name="Rectangle 1">
            <a:extLst>
              <a:ext uri="{FF2B5EF4-FFF2-40B4-BE49-F238E27FC236}">
                <a16:creationId xmlns:a16="http://schemas.microsoft.com/office/drawing/2014/main" id="{BD04BB5C-5406-3A53-8C3C-3EF39A5C243E}"/>
              </a:ext>
            </a:extLst>
          </p:cNvPr>
          <p:cNvSpPr>
            <a:spLocks noChangeArrowheads="1"/>
          </p:cNvSpPr>
          <p:nvPr/>
        </p:nvSpPr>
        <p:spPr bwMode="auto">
          <a:xfrm>
            <a:off x="0" y="8554287"/>
            <a:ext cx="130048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1" eaLnBrk="1" fontAlgn="auto" latinLnBrk="0" hangingPunct="0">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تعليم د. رون مان دكتور الخدمات الطلابية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تحميل د. ريك جريفيث • مؤسسة الدراسات اللاهوتية الأردنية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الملفات بعدة لغات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Draw near . . ."/>
          <p:cNvSpPr txBox="1"/>
          <p:nvPr/>
        </p:nvSpPr>
        <p:spPr>
          <a:xfrm>
            <a:off x="361335" y="3170380"/>
            <a:ext cx="12282130" cy="711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lnSpc>
                <a:spcPct val="70000"/>
              </a:lnSpc>
              <a:defRPr sz="5000">
                <a:solidFill>
                  <a:schemeClr val="accent1">
                    <a:lumOff val="44000"/>
                  </a:schemeClr>
                </a:solidFill>
              </a:defRPr>
            </a:pPr>
            <a:r>
              <a:rPr lang="ar-JO" dirty="0"/>
              <a:t>اقترب ...</a:t>
            </a:r>
            <a:endParaRPr dirty="0">
              <a:latin typeface="+mj-lt"/>
              <a:ea typeface="+mj-ea"/>
              <a:cs typeface="+mj-cs"/>
              <a:sym typeface="Bell MT"/>
            </a:endParaRP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72" name="This is the message that is missing in the literature of contemporary worship. It is too much about what I ought to do and too little about what God has done for me. God has done for me what I cannot do for myself. He did it in Jesus Christ. Therefore my"/>
          <p:cNvSpPr txBox="1"/>
          <p:nvPr/>
        </p:nvSpPr>
        <p:spPr>
          <a:xfrm>
            <a:off x="498517" y="983992"/>
            <a:ext cx="12007766" cy="5145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nSpc>
                <a:spcPct val="80000"/>
              </a:lnSpc>
              <a:spcBef>
                <a:spcPts val="3100"/>
              </a:spcBef>
              <a:defRPr sz="4500">
                <a:solidFill>
                  <a:schemeClr val="accent1">
                    <a:lumOff val="44000"/>
                  </a:schemeClr>
                </a:solidFill>
                <a:latin typeface="+mj-lt"/>
                <a:ea typeface="+mj-ea"/>
                <a:cs typeface="+mj-cs"/>
                <a:sym typeface="Bell MT"/>
              </a:defRPr>
            </a:lvl1pPr>
          </a:lstStyle>
          <a:p>
            <a:pPr algn="r" rtl="1"/>
            <a:r>
              <a:rPr lang="ar-JO" dirty="0">
                <a:latin typeface="Arial" panose="020B0604020202020204" pitchFamily="34" charset="0"/>
                <a:cs typeface="Arial" panose="020B0604020202020204" pitchFamily="34" charset="0"/>
              </a:rPr>
              <a:t>هذه هي الرسالة المفقودة في أدبيات العبادة المعاصرة، إن الأمر يتعلق كثيراً بما يجب أن أفعله، والقليل جداً مما فعله الله من أجلي، لقد فعل الله بي ما لا أستطيع أن أفعله بنفسي، لقد فعل ذلك في يسوع المسيح، لذلك فإن عبادتي تُقدم في إناء مكسور وهو في طور الشفاء، لكنه ليس قادراً بعد على ملء الفرح، والعاطفة الشديدة التي لا نهاية لها، والتمجيد المطلق، والإحتفال. لكن يسوع الذي يشاركني إنسانيتي ولكن بدون خطيئة، ليس مخلصي فقط – بل هو أيضاً عبادتي الكاملة والأبدية، ويفعل لي بدلاً مني، ما لا أستطيع أن أفعله. . . .</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76" name="He is eternally interceding to the Father on our behalf. And for this reason, our worship is always in and through Christ. . . .…"/>
          <p:cNvSpPr txBox="1"/>
          <p:nvPr/>
        </p:nvSpPr>
        <p:spPr>
          <a:xfrm>
            <a:off x="1040383" y="1611917"/>
            <a:ext cx="10924034" cy="44720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r" rtl="1">
              <a:lnSpc>
                <a:spcPct val="80000"/>
              </a:lnSpc>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هو يتشفع إلى الآب من أجلنا إلى الأبد، ولهذا السبب، فإن عبادتنا تكون دائمًا في المسيح ومن خلاله.....</a:t>
            </a:r>
          </a:p>
          <a:p>
            <a:pPr algn="r" rtl="1">
              <a:lnSpc>
                <a:spcPct val="80000"/>
              </a:lnSpc>
              <a:defRPr sz="500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r">
              <a:lnSpc>
                <a:spcPct val="80000"/>
              </a:lnSpc>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أشكر يسوع المسيح الذي هو عبادتي، نحن أحرار! وبامتنان نقدم عبادتنا المتعثرة باسم يسوع مع الشكر.</a:t>
            </a:r>
            <a:endParaRPr dirty="0">
              <a:latin typeface="Arial" panose="020B0604020202020204" pitchFamily="34" charset="0"/>
              <a:cs typeface="Arial" panose="020B0604020202020204" pitchFamily="34" charset="0"/>
            </a:endParaRPr>
          </a:p>
          <a:p>
            <a:pPr algn="ctr">
              <a:lnSpc>
                <a:spcPct val="80000"/>
              </a:lnSpc>
              <a:defRPr sz="500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lnSpc>
                <a:spcPct val="80000"/>
              </a:lnSpc>
              <a:defRPr sz="5000">
                <a:solidFill>
                  <a:schemeClr val="accent1">
                    <a:lumOff val="44000"/>
                  </a:schemeClr>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روبرت ويبر</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0" name="ALL OF GRACE  What God requires, He provides."/>
          <p:cNvSpPr txBox="1">
            <a:spLocks noGrp="1"/>
          </p:cNvSpPr>
          <p:nvPr>
            <p:ph type="title" idx="4294967295"/>
          </p:nvPr>
        </p:nvSpPr>
        <p:spPr>
          <a:xfrm>
            <a:off x="1011932" y="904504"/>
            <a:ext cx="10980936" cy="5249809"/>
          </a:xfrm>
          <a:prstGeom prst="rect">
            <a:avLst/>
          </a:prstGeom>
        </p:spPr>
        <p:txBody>
          <a:bodyPr lIns="65476" tIns="65476" rIns="65476" bIns="65476">
            <a:normAutofit/>
          </a:bodyPr>
          <a:lstStyle/>
          <a:p>
            <a:pPr defTabSz="988364">
              <a:defRPr sz="4218">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6384" dirty="0">
                <a:solidFill>
                  <a:schemeClr val="accent1">
                    <a:lumOff val="44000"/>
                  </a:schemeClr>
                </a:solidFill>
                <a:latin typeface="Arial" panose="020B0604020202020204" pitchFamily="34" charset="0"/>
                <a:cs typeface="Arial" panose="020B0604020202020204" pitchFamily="34" charset="0"/>
              </a:rPr>
              <a:t>كل النعمة</a:t>
            </a:r>
            <a:br>
              <a:rPr sz="6384" dirty="0">
                <a:solidFill>
                  <a:schemeClr val="accent1">
                    <a:lumOff val="44000"/>
                  </a:schemeClr>
                </a:solidFill>
                <a:latin typeface="Arial" panose="020B0604020202020204" pitchFamily="34" charset="0"/>
                <a:cs typeface="Arial" panose="020B0604020202020204" pitchFamily="34" charset="0"/>
              </a:rPr>
            </a:br>
            <a:br>
              <a:rPr sz="6384" dirty="0">
                <a:solidFill>
                  <a:schemeClr val="accent1">
                    <a:lumOff val="44000"/>
                  </a:schemeClr>
                </a:solidFill>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ما يطلبه الله هو يوفره</a:t>
            </a:r>
            <a:endParaRPr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4" name="BREAKOUT…"/>
          <p:cNvSpPr txBox="1"/>
          <p:nvPr/>
        </p:nvSpPr>
        <p:spPr>
          <a:xfrm>
            <a:off x="1695450" y="2563876"/>
            <a:ext cx="8884421" cy="2839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algn="ctr">
              <a:defRPr>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مجموعات صغيرة</a:t>
            </a:r>
            <a:endParaRPr dirty="0">
              <a:latin typeface="Arial" panose="020B0604020202020204" pitchFamily="34" charset="0"/>
              <a:cs typeface="Arial" panose="020B0604020202020204" pitchFamily="34" charset="0"/>
            </a:endParaRPr>
          </a:p>
          <a:p>
            <a:pPr>
              <a:defRPr>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r" rtl="1">
              <a:buSzPct val="100000"/>
              <a:defRPr>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1. ماذا يمكن أن تكون هذه الآثار في كنيستك؟</a:t>
            </a:r>
            <a:endParaRPr dirty="0">
              <a:latin typeface="Arial" panose="020B0604020202020204" pitchFamily="34" charset="0"/>
              <a:cs typeface="Arial" panose="020B0604020202020204" pitchFamily="34" charset="0"/>
            </a:endParaRPr>
          </a:p>
          <a:p>
            <a:pPr algn="r" rtl="1">
              <a:buSzPct val="100000"/>
              <a:defRPr>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2. كيف يمكنك أن تفسر /تعلم هذا الحق للآخرين؟</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8" name="THROUGH HIM then, let us continually offer up a sacrifice of praise to God, that is, the fruit of lips that give thanks to His name.  (Hebrews 13:15)"/>
          <p:cNvSpPr txBox="1">
            <a:spLocks noGrp="1"/>
          </p:cNvSpPr>
          <p:nvPr>
            <p:ph type="title" idx="4294967295"/>
          </p:nvPr>
        </p:nvSpPr>
        <p:spPr>
          <a:xfrm>
            <a:off x="1262522" y="2366658"/>
            <a:ext cx="10479756" cy="5345403"/>
          </a:xfrm>
          <a:prstGeom prst="rect">
            <a:avLst/>
          </a:prstGeom>
        </p:spPr>
        <p:txBody>
          <a:bodyPr lIns="65476" tIns="65476" rIns="65476" bIns="65476">
            <a:normAutofit/>
          </a:bodyPr>
          <a:lstStyle/>
          <a:p>
            <a:pPr defTabSz="832307">
              <a:defRPr sz="4320">
                <a:effectLst>
                  <a:outerShdw blurRad="6096" dist="12192" dir="2700000" rotWithShape="0">
                    <a:schemeClr val="accent1">
                      <a:lumOff val="44000"/>
                    </a:schemeClr>
                  </a:outerShdw>
                </a:effectLst>
                <a:latin typeface="Times New Roman"/>
                <a:ea typeface="Times New Roman"/>
                <a:cs typeface="Times New Roman"/>
                <a:sym typeface="Times New Roman"/>
              </a:defRPr>
            </a:pPr>
            <a:br>
              <a:rPr dirty="0">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ea typeface="+mj-ea"/>
                <a:cs typeface="Arial" panose="020B0604020202020204" pitchFamily="34" charset="0"/>
                <a:sym typeface="Bell MT"/>
              </a:rPr>
              <a:t>فلنقدم به </a:t>
            </a:r>
            <a:br>
              <a:rPr lang="ar-JO" dirty="0">
                <a:solidFill>
                  <a:schemeClr val="accent1">
                    <a:lumOff val="44000"/>
                  </a:schemeClr>
                </a:solidFill>
                <a:latin typeface="Arial" panose="020B0604020202020204" pitchFamily="34" charset="0"/>
                <a:ea typeface="+mj-ea"/>
                <a:cs typeface="Arial" panose="020B0604020202020204" pitchFamily="34" charset="0"/>
                <a:sym typeface="Bell MT"/>
              </a:rPr>
            </a:br>
            <a:r>
              <a:rPr lang="ar-JO" dirty="0">
                <a:solidFill>
                  <a:schemeClr val="accent1">
                    <a:lumOff val="44000"/>
                  </a:schemeClr>
                </a:solidFill>
                <a:latin typeface="Arial" panose="020B0604020202020204" pitchFamily="34" charset="0"/>
                <a:ea typeface="+mj-ea"/>
                <a:cs typeface="Arial" panose="020B0604020202020204" pitchFamily="34" charset="0"/>
                <a:sym typeface="Bell MT"/>
              </a:rPr>
              <a:t>في كل حين لله ذبيحة التسبيح</a:t>
            </a:r>
            <a:br>
              <a:rPr lang="ar-JO" dirty="0">
                <a:solidFill>
                  <a:schemeClr val="accent1">
                    <a:lumOff val="44000"/>
                  </a:schemeClr>
                </a:solidFill>
                <a:latin typeface="Arial" panose="020B0604020202020204" pitchFamily="34" charset="0"/>
                <a:ea typeface="+mj-ea"/>
                <a:cs typeface="Arial" panose="020B0604020202020204" pitchFamily="34" charset="0"/>
                <a:sym typeface="Bell MT"/>
              </a:rPr>
            </a:br>
            <a:r>
              <a:rPr lang="ar-JO" dirty="0">
                <a:solidFill>
                  <a:schemeClr val="accent1">
                    <a:lumOff val="44000"/>
                  </a:schemeClr>
                </a:solidFill>
                <a:latin typeface="Arial" panose="020B0604020202020204" pitchFamily="34" charset="0"/>
                <a:ea typeface="+mj-ea"/>
                <a:cs typeface="Arial" panose="020B0604020202020204" pitchFamily="34" charset="0"/>
                <a:sym typeface="Bell MT"/>
              </a:rPr>
              <a:t> أي ثمر شفاه معترفة باسمه.</a:t>
            </a:r>
            <a:br>
              <a:rPr dirty="0">
                <a:solidFill>
                  <a:schemeClr val="accent1">
                    <a:lumOff val="44000"/>
                  </a:schemeClr>
                </a:solidFill>
                <a:latin typeface="Arial" panose="020B0604020202020204" pitchFamily="34" charset="0"/>
                <a:ea typeface="+mj-ea"/>
                <a:cs typeface="Arial" panose="020B0604020202020204" pitchFamily="34" charset="0"/>
                <a:sym typeface="Bell MT"/>
              </a:rPr>
            </a:br>
            <a:br>
              <a:rPr dirty="0">
                <a:solidFill>
                  <a:schemeClr val="accent1">
                    <a:lumOff val="44000"/>
                  </a:schemeClr>
                </a:solidFill>
                <a:latin typeface="Arial" panose="020B0604020202020204" pitchFamily="34" charset="0"/>
                <a:ea typeface="+mj-ea"/>
                <a:cs typeface="Arial" panose="020B0604020202020204" pitchFamily="34" charset="0"/>
                <a:sym typeface="Bell MT"/>
              </a:rPr>
            </a:br>
            <a:r>
              <a:rPr sz="2496" dirty="0">
                <a:solidFill>
                  <a:schemeClr val="accent1">
                    <a:lumOff val="44000"/>
                  </a:schemeClr>
                </a:solidFill>
                <a:latin typeface="Arial" panose="020B0604020202020204" pitchFamily="34" charset="0"/>
                <a:ea typeface="+mj-ea"/>
                <a:cs typeface="Arial" panose="020B0604020202020204" pitchFamily="34" charset="0"/>
                <a:sym typeface="Bell MT"/>
              </a:rPr>
              <a:t>(</a:t>
            </a:r>
            <a:r>
              <a:rPr lang="ar-JO" sz="2496" dirty="0">
                <a:solidFill>
                  <a:schemeClr val="accent1">
                    <a:lumOff val="44000"/>
                  </a:schemeClr>
                </a:solidFill>
                <a:latin typeface="Arial" panose="020B0604020202020204" pitchFamily="34" charset="0"/>
                <a:ea typeface="+mj-ea"/>
                <a:cs typeface="Arial" panose="020B0604020202020204" pitchFamily="34" charset="0"/>
                <a:sym typeface="Bell MT"/>
              </a:rPr>
              <a:t>عبرانيين 13: 15</a:t>
            </a:r>
            <a:r>
              <a:rPr sz="2496" dirty="0">
                <a:solidFill>
                  <a:schemeClr val="accent1">
                    <a:lumOff val="44000"/>
                  </a:schemeClr>
                </a:solidFill>
                <a:latin typeface="Arial" panose="020B0604020202020204" pitchFamily="34" charset="0"/>
                <a:ea typeface="+mj-ea"/>
                <a:cs typeface="Arial" panose="020B0604020202020204" pitchFamily="34" charset="0"/>
                <a:sym typeface="Bell MT"/>
              </a:rPr>
              <a:t>)</a:t>
            </a:r>
            <a:br>
              <a:rPr sz="2496" dirty="0">
                <a:solidFill>
                  <a:schemeClr val="accent1">
                    <a:lumOff val="44000"/>
                  </a:schemeClr>
                </a:solidFill>
                <a:latin typeface="Arial" panose="020B0604020202020204" pitchFamily="34" charset="0"/>
                <a:ea typeface="+mj-ea"/>
                <a:cs typeface="Arial" panose="020B0604020202020204" pitchFamily="34" charset="0"/>
                <a:sym typeface="Bell MT"/>
              </a:rPr>
            </a:br>
            <a:endParaRPr sz="2496" dirty="0">
              <a:solidFill>
                <a:schemeClr val="accent1">
                  <a:lumOff val="44000"/>
                </a:schemeClr>
              </a:solidFill>
              <a:latin typeface="Arial" panose="020B0604020202020204" pitchFamily="34" charset="0"/>
              <a:ea typeface="+mj-ea"/>
              <a:cs typeface="Arial" panose="020B0604020202020204" pitchFamily="34" charset="0"/>
              <a:sym typeface="Bell MT"/>
            </a:endParaRP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92" name="Martin Luther and…"/>
          <p:cNvSpPr txBox="1"/>
          <p:nvPr/>
        </p:nvSpPr>
        <p:spPr>
          <a:xfrm>
            <a:off x="4325573" y="3620575"/>
            <a:ext cx="3779751" cy="1485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a:defRPr>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مارتن لوثر </a:t>
            </a:r>
          </a:p>
          <a:p>
            <a:pPr algn="ctr">
              <a:defRPr>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ويوهان فون ستوبيتز</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800" y="2016206"/>
            <a:ext cx="3809954" cy="3587059"/>
          </a:xfrm>
        </p:spPr>
        <p:txBody>
          <a:bodyPr/>
          <a:lstStyle/>
          <a:p>
            <a:pPr algn="r"/>
            <a:r>
              <a:rPr lang="en-US" dirty="0"/>
              <a:t>Black</a:t>
            </a:r>
          </a:p>
        </p:txBody>
      </p:sp>
    </p:spTree>
    <p:extLst>
      <p:ext uri="{BB962C8B-B14F-4D97-AF65-F5344CB8AC3E}">
        <p14:creationId xmlns:p14="http://schemas.microsoft.com/office/powerpoint/2010/main" val="2312805871"/>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8778240"/>
            <a:ext cx="13004800" cy="975360"/>
          </a:xfrm>
        </p:spPr>
        <p:txBody>
          <a:bodyPr/>
          <a:lstStyle/>
          <a:p>
            <a:pPr rtl="1" eaLnBrk="1" hangingPunct="1">
              <a:defRPr/>
            </a:pPr>
            <a:r>
              <a:rPr lang="en-US" sz="3413" dirty="0">
                <a:solidFill>
                  <a:srgbClr val="FFFFFF"/>
                </a:solidFill>
                <a:ea typeface="ＭＳ Ｐゴシック" charset="0"/>
                <a:cs typeface="Arial" panose="020B0604020202020204" pitchFamily="34" charset="0"/>
              </a:rPr>
              <a:t>  • BibleStudyDownloads.org </a:t>
            </a:r>
            <a:r>
              <a:rPr lang="ar-SA" sz="5689" dirty="0">
                <a:solidFill>
                  <a:srgbClr val="FFFFFF"/>
                </a:solidFill>
                <a:ea typeface="ＭＳ Ｐゴシック" charset="0"/>
                <a:cs typeface="Arial" panose="020B0604020202020204" pitchFamily="34" charset="0"/>
              </a:rPr>
              <a:t>لاهوت العبادة وممارسته</a:t>
            </a:r>
            <a:endParaRPr lang="en-US" sz="4551"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3004800" cy="975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130034" tIns="65017" rIns="130034" bIns="650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1300251" rtl="1" eaLnBrk="1" fontAlgn="base" hangingPunct="1">
              <a:spcBef>
                <a:spcPct val="0"/>
              </a:spcBef>
              <a:spcAft>
                <a:spcPct val="0"/>
              </a:spcAft>
              <a:defRPr/>
            </a:pPr>
            <a:r>
              <a:rPr lang="ar-JO" sz="5689" b="1" kern="1200" dirty="0">
                <a:solidFill>
                  <a:srgbClr val="FFFFFF"/>
                </a:solidFill>
                <a:latin typeface="Arial" panose="020B0604020202020204" pitchFamily="34" charset="0"/>
                <a:cs typeface="Arial" panose="020B0604020202020204" pitchFamily="34" charset="0"/>
                <a:sym typeface="Bodoni SvtyTwo ITC TT-Book"/>
              </a:rPr>
              <a:t>أحصل على هذا العرض التقديمي مجاناً</a:t>
            </a:r>
            <a:endParaRPr lang="en-US" sz="1991" b="1" kern="1200" dirty="0">
              <a:solidFill>
                <a:srgbClr val="FFFFFF"/>
              </a:solidFill>
              <a:latin typeface="Arial" panose="020B0604020202020204" pitchFamily="34"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62819" y="905930"/>
            <a:ext cx="13130449" cy="803562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939" y="3160661"/>
            <a:ext cx="8751235" cy="4954445"/>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2. Important Vocabulary…"/>
          <p:cNvSpPr txBox="1">
            <a:spLocks noGrp="1"/>
          </p:cNvSpPr>
          <p:nvPr>
            <p:ph type="title" idx="4294967295"/>
          </p:nvPr>
        </p:nvSpPr>
        <p:spPr>
          <a:xfrm>
            <a:off x="650239" y="382282"/>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 مفردات مهمة في عبادة العهد الجديد</a:t>
            </a:r>
            <a:endParaRPr dirty="0">
              <a:latin typeface="Arial" panose="020B0604020202020204" pitchFamily="34" charset="0"/>
              <a:cs typeface="Arial" panose="020B0604020202020204" pitchFamily="34" charset="0"/>
            </a:endParaRPr>
          </a:p>
        </p:txBody>
      </p:sp>
      <p:sp>
        <p:nvSpPr>
          <p:cNvPr id="587" name="a. “to bow down one’s self in honor, to pay homage, to do reverence, to worship”…"/>
          <p:cNvSpPr txBox="1"/>
          <p:nvPr/>
        </p:nvSpPr>
        <p:spPr>
          <a:xfrm>
            <a:off x="3014749" y="2686401"/>
            <a:ext cx="6975305" cy="6096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defTabSz="914400">
              <a:lnSpc>
                <a:spcPct val="90000"/>
              </a:lnSpc>
              <a:spcBef>
                <a:spcPts val="700"/>
              </a:spcBef>
              <a:defRPr sz="3200">
                <a:solidFill>
                  <a:schemeClr val="accent1">
                    <a:lumOff val="44000"/>
                  </a:schemeClr>
                </a:solidFill>
                <a:latin typeface="Bodoni SvtyTwo ITC TT-Book"/>
                <a:ea typeface="Bodoni SvtyTwo ITC TT-Book"/>
                <a:cs typeface="Bodoni SvtyTwo ITC TT-Book"/>
                <a:sym typeface="Bodoni SvtyTwo ITC TT-Book"/>
              </a:defRPr>
            </a:pPr>
            <a:r>
              <a:rPr lang="ar-JO" dirty="0">
                <a:latin typeface="Arial" panose="020B0604020202020204" pitchFamily="34" charset="0"/>
                <a:cs typeface="Arial" panose="020B0604020202020204" pitchFamily="34" charset="0"/>
              </a:rPr>
              <a:t>أ. أن ينحني إكراماً، وأن يشيد، وأن يوقر، وأن يعبد</a:t>
            </a:r>
            <a:endParaRPr dirty="0">
              <a:latin typeface="Arial" panose="020B0604020202020204" pitchFamily="34" charset="0"/>
              <a:cs typeface="Arial" panose="020B0604020202020204" pitchFamily="34" charset="0"/>
            </a:endParaRPr>
          </a:p>
          <a:p>
            <a:pPr lvl="8" algn="ctr" defTabSz="914400">
              <a:lnSpc>
                <a:spcPct val="90000"/>
              </a:lnSpc>
              <a:spcBef>
                <a:spcPts val="700"/>
              </a:spcBef>
              <a:defRPr sz="3800">
                <a:solidFill>
                  <a:schemeClr val="accent1">
                    <a:lumOff val="44000"/>
                  </a:schemeClr>
                </a:solidFill>
                <a:latin typeface="Bodoni SvtyTwo ITC TT-Book"/>
                <a:ea typeface="Bodoni SvtyTwo ITC TT-Book"/>
                <a:cs typeface="Bodoni SvtyTwo ITC TT-Book"/>
                <a:sym typeface="Bodoni SvtyTwo ITC TT-Book"/>
              </a:defRPr>
            </a:pPr>
            <a:br>
              <a:rPr sz="1600" dirty="0">
                <a:latin typeface="Arial" panose="020B0604020202020204" pitchFamily="34" charset="0"/>
                <a:cs typeface="Arial" panose="020B0604020202020204" pitchFamily="34" charset="0"/>
              </a:rPr>
            </a:br>
            <a:r>
              <a:rPr sz="4700" dirty="0" err="1">
                <a:latin typeface="Arial" panose="020B0604020202020204" pitchFamily="34" charset="0"/>
                <a:ea typeface="Bodoni SvtyTwo ITC TT-BookIta"/>
                <a:cs typeface="Arial" panose="020B0604020202020204" pitchFamily="34" charset="0"/>
                <a:sym typeface="Bodoni SvtyTwo ITC TT-BookIta"/>
              </a:rPr>
              <a:t>proskuneō</a:t>
            </a:r>
            <a:endParaRPr dirty="0">
              <a:latin typeface="Arial" panose="020B0604020202020204" pitchFamily="34" charset="0"/>
              <a:ea typeface="Bodoni SvtyTwo ITC TT-BookIta"/>
              <a:cs typeface="Arial" panose="020B0604020202020204" pitchFamily="34" charset="0"/>
              <a:sym typeface="Bodoni SvtyTwo ITC TT-BookIta"/>
            </a:endParaRPr>
          </a:p>
          <a:p>
            <a:pPr lvl="8" indent="1828800" defTabSz="914400">
              <a:lnSpc>
                <a:spcPct val="90000"/>
              </a:lnSpc>
              <a:spcBef>
                <a:spcPts val="700"/>
              </a:spcBef>
              <a:defRPr sz="1500">
                <a:solidFill>
                  <a:schemeClr val="accent1">
                    <a:lumOff val="44000"/>
                  </a:schemeClr>
                </a:solidFill>
                <a:latin typeface="Bodoni SvtyTwo ITC TT-Book"/>
                <a:ea typeface="Bodoni SvtyTwo ITC TT-Book"/>
                <a:cs typeface="Bodoni SvtyTwo ITC TT-Book"/>
                <a:sym typeface="Bodoni SvtyTwo ITC TT-Book"/>
              </a:defRPr>
            </a:pPr>
            <a:endParaRPr dirty="0">
              <a:latin typeface="Arial" panose="020B0604020202020204" pitchFamily="34" charset="0"/>
              <a:ea typeface="Bodoni SvtyTwo ITC TT-BookIta"/>
              <a:cs typeface="Arial" panose="020B0604020202020204" pitchFamily="34" charset="0"/>
              <a:sym typeface="Bodoni SvtyTwo ITC TT-BookIta"/>
            </a:endParaRPr>
          </a:p>
          <a:p>
            <a:pPr lvl="8" algn="ctr" defTabSz="914400">
              <a:lnSpc>
                <a:spcPct val="90000"/>
              </a:lnSpc>
              <a:spcBef>
                <a:spcPts val="700"/>
              </a:spcBef>
              <a:defRPr sz="2900">
                <a:solidFill>
                  <a:schemeClr val="accent1">
                    <a:lumOff val="44000"/>
                  </a:schemeClr>
                </a:solidFill>
                <a:latin typeface="Bodoni SvtyTwo ITC TT-Book"/>
                <a:ea typeface="Bodoni SvtyTwo ITC TT-Book"/>
                <a:cs typeface="Bodoni SvtyTwo ITC TT-Book"/>
                <a:sym typeface="Bodoni SvtyTwo ITC TT-Book"/>
              </a:defRPr>
            </a:pPr>
            <a:r>
              <a:rPr dirty="0">
                <a:latin typeface="Arial" panose="020B0604020202020204" pitchFamily="34" charset="0"/>
                <a:cs typeface="Arial" panose="020B0604020202020204" pitchFamily="34" charset="0"/>
              </a:rPr>
              <a:t>(similar to OT:  </a:t>
            </a:r>
            <a:r>
              <a:rPr dirty="0" err="1">
                <a:latin typeface="Arial" panose="020B0604020202020204" pitchFamily="34" charset="0"/>
                <a:ea typeface="Bodoni SvtyTwo ITC TT-BookIta"/>
                <a:cs typeface="Arial" panose="020B0604020202020204" pitchFamily="34" charset="0"/>
                <a:sym typeface="Bodoni SvtyTwo ITC TT-BookIta"/>
              </a:rPr>
              <a:t>ḥistahavah</a:t>
            </a:r>
            <a:r>
              <a:rPr dirty="0">
                <a:latin typeface="Arial" panose="020B0604020202020204" pitchFamily="34" charset="0"/>
                <a:ea typeface="Bodoni SvtyTwo ITC TT-BookIta"/>
                <a:cs typeface="Arial" panose="020B0604020202020204" pitchFamily="34" charset="0"/>
                <a:sym typeface="Bodoni SvtyTwo ITC TT-BookIta"/>
              </a:rPr>
              <a:t>)</a:t>
            </a:r>
          </a:p>
          <a:p>
            <a:pPr>
              <a:defRPr sz="2900" i="1">
                <a:solidFill>
                  <a:schemeClr val="accent1">
                    <a:lumOff val="44000"/>
                  </a:schemeClr>
                </a:solidFill>
                <a:latin typeface="+mj-lt"/>
                <a:ea typeface="+mj-ea"/>
                <a:cs typeface="+mj-cs"/>
                <a:sym typeface="Bell MT"/>
              </a:defRPr>
            </a:pPr>
            <a:endParaRPr dirty="0">
              <a:latin typeface="Arial" panose="020B0604020202020204" pitchFamily="34" charset="0"/>
              <a:ea typeface="Bodoni SvtyTwo ITC TT-BookIta"/>
              <a:cs typeface="Arial" panose="020B0604020202020204" pitchFamily="34" charset="0"/>
              <a:sym typeface="Bodoni SvtyTwo ITC TT-BookIta"/>
            </a:endParaRPr>
          </a:p>
          <a:p>
            <a:pPr algn="ctr">
              <a:defRPr sz="2900" i="1">
                <a:solidFill>
                  <a:schemeClr val="accent1">
                    <a:lumOff val="44000"/>
                  </a:schemeClr>
                </a:solidFill>
                <a:latin typeface="+mj-lt"/>
                <a:ea typeface="+mj-ea"/>
                <a:cs typeface="+mj-cs"/>
                <a:sym typeface="Bell MT"/>
              </a:defRPr>
            </a:pPr>
            <a:r>
              <a:rPr lang="ar-JO" sz="3600" dirty="0">
                <a:latin typeface="Arial" panose="020B0604020202020204" pitchFamily="34" charset="0"/>
                <a:cs typeface="Arial" panose="020B0604020202020204" pitchFamily="34" charset="0"/>
              </a:rPr>
              <a:t>الله روح والذين يسجدون له فبالروح والحق</a:t>
            </a:r>
          </a:p>
          <a:p>
            <a:pPr algn="ctr">
              <a:defRPr sz="2900" i="1">
                <a:solidFill>
                  <a:schemeClr val="accent1">
                    <a:lumOff val="44000"/>
                  </a:schemeClr>
                </a:solidFill>
                <a:latin typeface="+mj-lt"/>
                <a:ea typeface="+mj-ea"/>
                <a:cs typeface="+mj-cs"/>
                <a:sym typeface="Bell MT"/>
              </a:defRPr>
            </a:pPr>
            <a:r>
              <a:rPr lang="ar-JO" sz="3600" dirty="0">
                <a:latin typeface="Arial" panose="020B0604020202020204" pitchFamily="34" charset="0"/>
                <a:cs typeface="Arial" panose="020B0604020202020204" pitchFamily="34" charset="0"/>
              </a:rPr>
              <a:t>ينبغي أن يسجدوا (يوحنا 4: 24)</a:t>
            </a:r>
            <a:endParaRPr sz="3600" dirty="0">
              <a:latin typeface="Arial" panose="020B0604020202020204" pitchFamily="34" charset="0"/>
              <a:cs typeface="Arial" panose="020B0604020202020204" pitchFamily="34" charset="0"/>
            </a:endParaRPr>
          </a:p>
          <a:p>
            <a:pPr algn="ctr">
              <a:defRPr sz="2300" i="1">
                <a:solidFill>
                  <a:schemeClr val="accent1">
                    <a:lumOff val="44000"/>
                  </a:schemeClr>
                </a:solidFill>
                <a:latin typeface="+mj-lt"/>
                <a:ea typeface="+mj-ea"/>
                <a:cs typeface="+mj-cs"/>
                <a:sym typeface="Bell MT"/>
              </a:defRPr>
            </a:pPr>
            <a:endParaRPr sz="3600" dirty="0">
              <a:latin typeface="Arial" panose="020B0604020202020204" pitchFamily="34" charset="0"/>
              <a:cs typeface="Arial" panose="020B0604020202020204" pitchFamily="34" charset="0"/>
            </a:endParaRPr>
          </a:p>
          <a:p>
            <a:pPr algn="ctr">
              <a:defRPr sz="36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قائلين: أين هو المولود ملك اليهود؟ </a:t>
            </a:r>
          </a:p>
          <a:p>
            <a:pPr algn="ctr">
              <a:defRPr sz="36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فإننا رأينا نجمه في المشرق وأتينا لنسجد له.</a:t>
            </a:r>
          </a:p>
          <a:p>
            <a:pPr algn="ctr">
              <a:defRPr sz="36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(متى 2: 2)</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2. Important Vocabulary…"/>
          <p:cNvSpPr txBox="1">
            <a:spLocks noGrp="1"/>
          </p:cNvSpPr>
          <p:nvPr>
            <p:ph type="title" idx="4294967295"/>
          </p:nvPr>
        </p:nvSpPr>
        <p:spPr>
          <a:xfrm>
            <a:off x="650239" y="0"/>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 مفردات مهمة في عبادة العهد الجديد</a:t>
            </a:r>
            <a:endParaRPr dirty="0">
              <a:latin typeface="Arial" panose="020B0604020202020204" pitchFamily="34" charset="0"/>
              <a:cs typeface="Arial" panose="020B0604020202020204" pitchFamily="34" charset="0"/>
            </a:endParaRPr>
          </a:p>
        </p:txBody>
      </p:sp>
      <p:sp>
        <p:nvSpPr>
          <p:cNvPr id="590" name="b. “to serve, worship”…"/>
          <p:cNvSpPr txBox="1"/>
          <p:nvPr/>
        </p:nvSpPr>
        <p:spPr>
          <a:xfrm>
            <a:off x="1268362" y="2203249"/>
            <a:ext cx="9996390" cy="6243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algn="ctr" defTabSz="914400">
              <a:lnSpc>
                <a:spcPct val="90000"/>
              </a:lnSpc>
              <a:spcBef>
                <a:spcPts val="700"/>
              </a:spcBef>
              <a:defRPr sz="3200">
                <a:solidFill>
                  <a:schemeClr val="accent1">
                    <a:lumOff val="44000"/>
                  </a:schemeClr>
                </a:solidFill>
                <a:latin typeface="Bodoni SvtyTwo ITC TT-Book"/>
                <a:ea typeface="Bodoni SvtyTwo ITC TT-Book"/>
                <a:cs typeface="Bodoni SvtyTwo ITC TT-Book"/>
                <a:sym typeface="Bodoni SvtyTwo ITC TT-Book"/>
              </a:defRPr>
            </a:pPr>
            <a:r>
              <a:rPr lang="ar-JO" dirty="0">
                <a:latin typeface="Arial" panose="020B0604020202020204" pitchFamily="34" charset="0"/>
                <a:cs typeface="Arial" panose="020B0604020202020204" pitchFamily="34" charset="0"/>
              </a:rPr>
              <a:t>ب. يخدم، يعبد</a:t>
            </a:r>
            <a:endParaRPr sz="1600" dirty="0">
              <a:latin typeface="Arial" panose="020B0604020202020204" pitchFamily="34" charset="0"/>
              <a:cs typeface="Arial" panose="020B0604020202020204" pitchFamily="34" charset="0"/>
            </a:endParaRPr>
          </a:p>
          <a:p>
            <a:pPr lvl="8" algn="ctr" defTabSz="914400">
              <a:lnSpc>
                <a:spcPct val="90000"/>
              </a:lnSpc>
              <a:spcBef>
                <a:spcPts val="700"/>
              </a:spcBef>
              <a:defRPr sz="3800">
                <a:solidFill>
                  <a:schemeClr val="accent1">
                    <a:lumOff val="44000"/>
                  </a:schemeClr>
                </a:solidFill>
                <a:latin typeface="Bodoni SvtyTwo ITC TT-BookIta"/>
                <a:ea typeface="Bodoni SvtyTwo ITC TT-BookIta"/>
                <a:cs typeface="Bodoni SvtyTwo ITC TT-BookIta"/>
                <a:sym typeface="Bodoni SvtyTwo ITC TT-BookIta"/>
              </a:defRPr>
            </a:pPr>
            <a:r>
              <a:rPr sz="1600" dirty="0">
                <a:latin typeface="Arial" panose="020B0604020202020204" pitchFamily="34" charset="0"/>
                <a:cs typeface="Arial" panose="020B0604020202020204" pitchFamily="34" charset="0"/>
              </a:rPr>
              <a:t> </a:t>
            </a:r>
            <a:r>
              <a:rPr sz="4700" dirty="0" err="1">
                <a:latin typeface="Arial" panose="020B0604020202020204" pitchFamily="34" charset="0"/>
                <a:cs typeface="Arial" panose="020B0604020202020204" pitchFamily="34" charset="0"/>
              </a:rPr>
              <a:t>latreuō</a:t>
            </a:r>
            <a:endParaRPr sz="4700" dirty="0">
              <a:latin typeface="Arial" panose="020B0604020202020204" pitchFamily="34" charset="0"/>
              <a:cs typeface="Arial" panose="020B0604020202020204" pitchFamily="34" charset="0"/>
            </a:endParaRPr>
          </a:p>
          <a:p>
            <a:pPr lvl="8" indent="1828800" defTabSz="914400">
              <a:lnSpc>
                <a:spcPct val="90000"/>
              </a:lnSpc>
              <a:spcBef>
                <a:spcPts val="700"/>
              </a:spcBef>
              <a:defRPr sz="1500">
                <a:solidFill>
                  <a:schemeClr val="accent1">
                    <a:lumOff val="44000"/>
                  </a:schemeClr>
                </a:solidFill>
                <a:latin typeface="Bodoni SvtyTwo ITC TT-Book"/>
                <a:ea typeface="Bodoni SvtyTwo ITC TT-Book"/>
                <a:cs typeface="Bodoni SvtyTwo ITC TT-Book"/>
                <a:sym typeface="Bodoni SvtyTwo ITC TT-Book"/>
              </a:defRPr>
            </a:pPr>
            <a:endParaRPr dirty="0">
              <a:latin typeface="Arial" panose="020B0604020202020204" pitchFamily="34" charset="0"/>
              <a:ea typeface="Bodoni SvtyTwo ITC TT-BookIta"/>
              <a:cs typeface="Arial" panose="020B0604020202020204" pitchFamily="34" charset="0"/>
              <a:sym typeface="Bodoni SvtyTwo ITC TT-BookIta"/>
            </a:endParaRPr>
          </a:p>
          <a:p>
            <a:pPr lvl="8" algn="ctr" defTabSz="914400">
              <a:lnSpc>
                <a:spcPct val="90000"/>
              </a:lnSpc>
              <a:spcBef>
                <a:spcPts val="700"/>
              </a:spcBef>
              <a:defRPr sz="2900">
                <a:solidFill>
                  <a:schemeClr val="accent1">
                    <a:lumOff val="44000"/>
                  </a:schemeClr>
                </a:solidFill>
                <a:latin typeface="Bodoni SvtyTwo ITC TT-Book"/>
                <a:ea typeface="Bodoni SvtyTwo ITC TT-Book"/>
                <a:cs typeface="Bodoni SvtyTwo ITC TT-Book"/>
                <a:sym typeface="Bodoni SvtyTwo ITC TT-Book"/>
              </a:defRPr>
            </a:pPr>
            <a:r>
              <a:rPr dirty="0">
                <a:latin typeface="Arial" panose="020B0604020202020204" pitchFamily="34" charset="0"/>
                <a:cs typeface="Arial" panose="020B0604020202020204" pitchFamily="34" charset="0"/>
              </a:rPr>
              <a:t>(similar to OT: </a:t>
            </a:r>
            <a:r>
              <a:rPr dirty="0">
                <a:latin typeface="Arial" panose="020B0604020202020204" pitchFamily="34" charset="0"/>
                <a:ea typeface="Bodoni SvtyTwo ITC TT-BookIta"/>
                <a:cs typeface="Arial" panose="020B0604020202020204" pitchFamily="34" charset="0"/>
                <a:sym typeface="Bodoni SvtyTwo ITC TT-BookIta"/>
              </a:rPr>
              <a:t>‘</a:t>
            </a:r>
            <a:r>
              <a:rPr dirty="0" err="1">
                <a:latin typeface="Arial" panose="020B0604020202020204" pitchFamily="34" charset="0"/>
                <a:ea typeface="Bodoni SvtyTwo ITC TT-BookIta"/>
                <a:cs typeface="Arial" panose="020B0604020202020204" pitchFamily="34" charset="0"/>
                <a:sym typeface="Bodoni SvtyTwo ITC TT-BookIta"/>
              </a:rPr>
              <a:t>abad</a:t>
            </a:r>
            <a:r>
              <a:rPr dirty="0">
                <a:latin typeface="Arial" panose="020B0604020202020204" pitchFamily="34" charset="0"/>
                <a:cs typeface="Arial" panose="020B0604020202020204" pitchFamily="34" charset="0"/>
              </a:rPr>
              <a:t>)</a:t>
            </a:r>
          </a:p>
          <a:p>
            <a:pPr algn="ctr">
              <a:defRPr sz="290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defRPr sz="30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فأطلب إليكم أيها الإخوة برأفة الله أن تقدموا أجسادكم ذبيحة حية مقدسة مرضية عند الله عبادتكم العقلية (رومية 12: 1)</a:t>
            </a:r>
            <a:endParaRPr dirty="0">
              <a:latin typeface="Arial" panose="020B0604020202020204" pitchFamily="34" charset="0"/>
              <a:cs typeface="Arial" panose="020B0604020202020204" pitchFamily="34" charset="0"/>
            </a:endParaRPr>
          </a:p>
          <a:p>
            <a:pPr algn="ctr">
              <a:defRPr sz="300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defRPr sz="30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لأننا نحن الختان الذين نعبد الله بالروح، ونفتخر في المسيح يسوع، ولا نتكل على الجسد (فيلبي 3: 3)</a:t>
            </a:r>
            <a:endParaRPr dirty="0">
              <a:latin typeface="Arial" panose="020B0604020202020204" pitchFamily="34" charset="0"/>
              <a:cs typeface="Arial" panose="020B0604020202020204" pitchFamily="34" charset="0"/>
            </a:endParaRPr>
          </a:p>
          <a:p>
            <a:pPr algn="ctr">
              <a:defRPr sz="300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defRPr sz="30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لذلك ونحن قابلون ملكوتًا لا يتزعزع ليكن عندنا شكر به نخدم الله خدمة مرضية، بخشوع وتقوى (عبرانيين 12: 28)</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2. Important Vocabulary…"/>
          <p:cNvSpPr txBox="1">
            <a:spLocks noGrp="1"/>
          </p:cNvSpPr>
          <p:nvPr>
            <p:ph type="title" idx="4294967295"/>
          </p:nvPr>
        </p:nvSpPr>
        <p:spPr>
          <a:xfrm>
            <a:off x="650239" y="159441"/>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 مفردات مهمة في عبادة العهد الجديد</a:t>
            </a:r>
            <a:endParaRPr dirty="0">
              <a:latin typeface="Arial" panose="020B0604020202020204" pitchFamily="34" charset="0"/>
              <a:cs typeface="Arial" panose="020B0604020202020204" pitchFamily="34" charset="0"/>
            </a:endParaRPr>
          </a:p>
        </p:txBody>
      </p:sp>
      <p:sp>
        <p:nvSpPr>
          <p:cNvPr id="593" name="c. OT sacrificial language…"/>
          <p:cNvSpPr txBox="1"/>
          <p:nvPr/>
        </p:nvSpPr>
        <p:spPr>
          <a:xfrm>
            <a:off x="570708" y="2754968"/>
            <a:ext cx="11863384" cy="6010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914400">
              <a:lnSpc>
                <a:spcPct val="90000"/>
              </a:lnSpc>
              <a:spcBef>
                <a:spcPts val="700"/>
              </a:spcBef>
              <a:defRPr sz="41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لغة ذبائح العهد القديم</a:t>
            </a:r>
            <a:endParaRPr sz="1600" dirty="0">
              <a:latin typeface="Arial" panose="020B0604020202020204" pitchFamily="34" charset="0"/>
              <a:cs typeface="Arial" panose="020B0604020202020204" pitchFamily="34" charset="0"/>
            </a:endParaRPr>
          </a:p>
          <a:p>
            <a:pPr lvl="8" algn="ctr" defTabSz="914400">
              <a:lnSpc>
                <a:spcPct val="90000"/>
              </a:lnSpc>
              <a:spcBef>
                <a:spcPts val="700"/>
              </a:spcBef>
              <a:defRPr sz="3800" i="1">
                <a:solidFill>
                  <a:schemeClr val="accent1">
                    <a:lumOff val="44000"/>
                  </a:schemeClr>
                </a:solidFill>
                <a:latin typeface="+mj-lt"/>
                <a:ea typeface="+mj-ea"/>
                <a:cs typeface="+mj-cs"/>
                <a:sym typeface="Bell MT"/>
              </a:defRPr>
            </a:pPr>
            <a:endParaRPr sz="1600" dirty="0">
              <a:latin typeface="Arial" panose="020B0604020202020204" pitchFamily="34" charset="0"/>
              <a:cs typeface="Arial" panose="020B0604020202020204" pitchFamily="34" charset="0"/>
            </a:endParaRPr>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ذبيحة (حية، روحية) </a:t>
            </a:r>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رو 12: 1، 1 بط 2: 5، عب 13: 15 </a:t>
            </a:r>
            <a:br>
              <a:rPr lang="en-US"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كهنوت (1 بط 2: 5)</a:t>
            </a:r>
            <a:br>
              <a:rPr lang="en-US"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هيكل (1 كو 3: 16، أف 2: 21)</a:t>
            </a:r>
            <a:br>
              <a:rPr lang="en-US"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تقدمة سكيب (في 2: 17)</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3. Important NT Passages on Worship"/>
          <p:cNvSpPr txBox="1">
            <a:spLocks noGrp="1"/>
          </p:cNvSpPr>
          <p:nvPr>
            <p:ph type="title" idx="4294967295"/>
          </p:nvPr>
        </p:nvSpPr>
        <p:spPr>
          <a:xfrm>
            <a:off x="650239" y="1530773"/>
            <a:ext cx="11704322" cy="1476587"/>
          </a:xfrm>
          <a:prstGeom prst="rect">
            <a:avLst/>
          </a:prstGeom>
        </p:spPr>
        <p:txBody>
          <a:bodyPr>
            <a:normAutofit/>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pPr algn="r"/>
            <a:r>
              <a:rPr lang="ar-JO" dirty="0">
                <a:latin typeface="Arial" panose="020B0604020202020204" pitchFamily="34" charset="0"/>
                <a:cs typeface="Arial" panose="020B0604020202020204" pitchFamily="34" charset="0"/>
              </a:rPr>
              <a:t>3. مقاطع مهمة في العهد الجديد عن العبادة</a:t>
            </a:r>
            <a:endParaRPr dirty="0">
              <a:latin typeface="Arial" panose="020B0604020202020204" pitchFamily="34" charset="0"/>
              <a:cs typeface="Arial" panose="020B0604020202020204" pitchFamily="34" charset="0"/>
            </a:endParaRPr>
          </a:p>
        </p:txBody>
      </p:sp>
      <p:sp>
        <p:nvSpPr>
          <p:cNvPr id="596" name="Matthew…"/>
          <p:cNvSpPr txBox="1">
            <a:spLocks noGrp="1"/>
          </p:cNvSpPr>
          <p:nvPr>
            <p:ph type="body" sz="half" idx="4294967295"/>
          </p:nvPr>
        </p:nvSpPr>
        <p:spPr>
          <a:xfrm>
            <a:off x="838798" y="2956506"/>
            <a:ext cx="5805527" cy="5700792"/>
          </a:xfrm>
          <a:prstGeom prst="rect">
            <a:avLst/>
          </a:prstGeom>
        </p:spPr>
        <p:txBody>
          <a:bodyPr>
            <a:normAutofit/>
          </a:bodyPr>
          <a:lstStyle/>
          <a:p>
            <a:pPr marL="405050" indent="-405050" algn="r" defTabSz="1092403" rtl="1">
              <a:spcBef>
                <a:spcPts val="900"/>
              </a:spcBef>
              <a:buClr>
                <a:srgbClr val="FFCC00"/>
              </a:buClr>
              <a:buSzPct val="120000"/>
              <a:buChar char="•"/>
              <a:defRPr sz="4725">
                <a:solidFill>
                  <a:schemeClr val="accent1">
                    <a:lumOff val="44000"/>
                  </a:schemeClr>
                </a:solidFill>
                <a:effectLst>
                  <a:outerShdw blurRad="8001" dist="16002"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متى</a:t>
            </a:r>
            <a:endParaRPr dirty="0">
              <a:latin typeface="Arial" panose="020B0604020202020204" pitchFamily="34" charset="0"/>
              <a:cs typeface="Arial" panose="020B0604020202020204" pitchFamily="34" charset="0"/>
            </a:endParaRPr>
          </a:p>
          <a:p>
            <a:pPr marL="622363" lvl="1" indent="-334327" defTabSz="1092403">
              <a:spcBef>
                <a:spcPts val="0"/>
              </a:spcBef>
              <a:buFont typeface="Tahoma"/>
              <a:defRPr sz="3275">
                <a:solidFill>
                  <a:schemeClr val="accent1">
                    <a:lumOff val="44000"/>
                  </a:schemeClr>
                </a:solidFill>
                <a:effectLst>
                  <a:outerShdw blurRad="8001" dist="16002"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41376" lvl="1" indent="-53340" algn="r" defTabSz="1092403">
              <a:spcBef>
                <a:spcPts val="0"/>
              </a:spcBef>
              <a:buClr>
                <a:schemeClr val="accent1">
                  <a:lumOff val="44000"/>
                </a:schemeClr>
              </a:buClr>
              <a:buSzTx/>
              <a:buFont typeface="Wingdings"/>
              <a:buNone/>
              <a:defRPr sz="3275">
                <a:solidFill>
                  <a:schemeClr val="accent1">
                    <a:lumOff val="44000"/>
                  </a:schemeClr>
                </a:solidFill>
                <a:effectLst>
                  <a:outerShdw blurRad="8001" dist="16002"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r>
              <a:rPr lang="ar-JO" sz="4914" dirty="0">
                <a:latin typeface="Arial" panose="020B0604020202020204" pitchFamily="34" charset="0"/>
                <a:cs typeface="Arial" panose="020B0604020202020204" pitchFamily="34" charset="0"/>
              </a:rPr>
              <a:t>4: 10</a:t>
            </a:r>
            <a:endParaRPr sz="4914" dirty="0">
              <a:latin typeface="Arial" panose="020B0604020202020204" pitchFamily="34" charset="0"/>
              <a:cs typeface="Arial" panose="020B0604020202020204" pitchFamily="34" charset="0"/>
            </a:endParaRPr>
          </a:p>
          <a:p>
            <a:pPr marL="341376" lvl="1" indent="-53340" algn="r"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6: 7</a:t>
            </a:r>
            <a:endParaRPr dirty="0">
              <a:latin typeface="Arial" panose="020B0604020202020204" pitchFamily="34" charset="0"/>
              <a:cs typeface="Arial" panose="020B0604020202020204" pitchFamily="34" charset="0"/>
            </a:endParaRPr>
          </a:p>
          <a:p>
            <a:pPr marL="341376" lvl="1" indent="-53340" algn="r"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6: 9</a:t>
            </a:r>
            <a:endParaRPr dirty="0">
              <a:latin typeface="Arial" panose="020B0604020202020204" pitchFamily="34" charset="0"/>
              <a:cs typeface="Arial" panose="020B0604020202020204" pitchFamily="34" charset="0"/>
            </a:endParaRPr>
          </a:p>
          <a:p>
            <a:pPr marL="341376" lvl="1" indent="-53340" algn="r"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6: 33</a:t>
            </a:r>
            <a:endParaRPr dirty="0">
              <a:latin typeface="Arial" panose="020B0604020202020204" pitchFamily="34" charset="0"/>
              <a:cs typeface="Arial" panose="020B0604020202020204" pitchFamily="34" charset="0"/>
            </a:endParaRPr>
          </a:p>
          <a:p>
            <a:pPr marL="341376" lvl="4" indent="1434845" algn="r"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11: 28-30</a:t>
            </a:r>
            <a:endParaRPr dirty="0">
              <a:latin typeface="Arial" panose="020B0604020202020204" pitchFamily="34" charset="0"/>
              <a:cs typeface="Arial" panose="020B0604020202020204" pitchFamily="34" charset="0"/>
            </a:endParaRPr>
          </a:p>
        </p:txBody>
      </p:sp>
      <p:sp>
        <p:nvSpPr>
          <p:cNvPr id="597" name="15:8-9…"/>
          <p:cNvSpPr txBox="1"/>
          <p:nvPr/>
        </p:nvSpPr>
        <p:spPr>
          <a:xfrm>
            <a:off x="7269088" y="4449401"/>
            <a:ext cx="3337900" cy="3547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lvl="1" algn="r"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15: 8-9</a:t>
            </a:r>
            <a:endParaRPr dirty="0">
              <a:latin typeface="Arial" panose="020B0604020202020204" pitchFamily="34" charset="0"/>
              <a:cs typeface="Arial" panose="020B0604020202020204" pitchFamily="34" charset="0"/>
            </a:endParaRPr>
          </a:p>
          <a:p>
            <a:pPr lvl="1" algn="r"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16: 25</a:t>
            </a:r>
            <a:endParaRPr dirty="0">
              <a:latin typeface="Arial" panose="020B0604020202020204" pitchFamily="34" charset="0"/>
              <a:cs typeface="Arial" panose="020B0604020202020204" pitchFamily="34" charset="0"/>
            </a:endParaRPr>
          </a:p>
          <a:p>
            <a:pPr lvl="1" algn="r"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23: 12</a:t>
            </a:r>
            <a:endParaRPr dirty="0">
              <a:latin typeface="Arial" panose="020B0604020202020204" pitchFamily="34" charset="0"/>
              <a:cs typeface="Arial" panose="020B0604020202020204" pitchFamily="34" charset="0"/>
            </a:endParaRPr>
          </a:p>
          <a:p>
            <a:pPr lvl="1" algn="r"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26: 39</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3. Important NT Passages on Worship"/>
          <p:cNvSpPr txBox="1">
            <a:spLocks noGrp="1"/>
          </p:cNvSpPr>
          <p:nvPr>
            <p:ph type="title" idx="4294967295"/>
          </p:nvPr>
        </p:nvSpPr>
        <p:spPr>
          <a:xfrm>
            <a:off x="650239" y="1530773"/>
            <a:ext cx="11704322" cy="1476587"/>
          </a:xfrm>
          <a:prstGeom prst="rect">
            <a:avLst/>
          </a:prstGeom>
        </p:spPr>
        <p:txBody>
          <a:bodyPr>
            <a:normAutofit/>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pPr algn="r"/>
            <a:r>
              <a:rPr lang="ar-JO" dirty="0">
                <a:latin typeface="Arial" panose="020B0604020202020204" pitchFamily="34" charset="0"/>
                <a:cs typeface="Arial" panose="020B0604020202020204" pitchFamily="34" charset="0"/>
              </a:rPr>
              <a:t>3. مقاطع مهمة في العهد الجديد عن العبادة</a:t>
            </a:r>
            <a:endParaRPr dirty="0">
              <a:latin typeface="Arial" panose="020B0604020202020204" pitchFamily="34" charset="0"/>
              <a:cs typeface="Arial" panose="020B0604020202020204" pitchFamily="34" charset="0"/>
            </a:endParaRPr>
          </a:p>
        </p:txBody>
      </p:sp>
      <p:sp>
        <p:nvSpPr>
          <p:cNvPr id="600" name="Mark 12:28-34"/>
          <p:cNvSpPr txBox="1">
            <a:spLocks noGrp="1"/>
          </p:cNvSpPr>
          <p:nvPr>
            <p:ph type="body" sz="half" idx="4294967295"/>
          </p:nvPr>
        </p:nvSpPr>
        <p:spPr>
          <a:xfrm>
            <a:off x="1593030" y="3470755"/>
            <a:ext cx="9894120" cy="5700793"/>
          </a:xfrm>
          <a:prstGeom prst="rect">
            <a:avLst/>
          </a:prstGeom>
        </p:spPr>
        <p:txBody>
          <a:bodyPr>
            <a:normAutofit/>
          </a:bodyPr>
          <a:lstStyle/>
          <a:p>
            <a:pPr marL="642937" indent="-642937" algn="r" defTabSz="1733973" rtl="1">
              <a:spcBef>
                <a:spcPts val="1400"/>
              </a:spcBef>
              <a:buClr>
                <a:srgbClr val="FFCC00"/>
              </a:buClr>
              <a:buSzPct val="120000"/>
              <a:buChar char="•"/>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مرقس 12: 28-34</a:t>
            </a:r>
            <a:endParaRPr dirty="0">
              <a:latin typeface="Arial" panose="020B0604020202020204" pitchFamily="34" charset="0"/>
              <a:cs typeface="Arial" panose="020B0604020202020204" pitchFamily="34" charset="0"/>
            </a:endParaRPr>
          </a:p>
          <a:p>
            <a:pPr marL="987878" lvl="1" indent="-530678" defTabSz="1733973">
              <a:spcBef>
                <a:spcPts val="0"/>
              </a:spcBef>
              <a:buFont typeface="Tahoma"/>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541866" lvl="1" indent="-84666" defTabSz="1733973">
              <a:spcBef>
                <a:spcPts val="0"/>
              </a:spcBef>
              <a:buClr>
                <a:schemeClr val="accent1">
                  <a:lumOff val="44000"/>
                </a:schemeClr>
              </a:buClr>
              <a:buSzTx/>
              <a:buFont typeface="Wingdings"/>
              <a:buNone/>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3. Important NT Passages on Worship"/>
          <p:cNvSpPr txBox="1">
            <a:spLocks noGrp="1"/>
          </p:cNvSpPr>
          <p:nvPr>
            <p:ph type="title" idx="4294967295"/>
          </p:nvPr>
        </p:nvSpPr>
        <p:spPr>
          <a:xfrm>
            <a:off x="650239" y="1530773"/>
            <a:ext cx="11704322" cy="1476587"/>
          </a:xfrm>
          <a:prstGeom prst="rect">
            <a:avLst/>
          </a:prstGeom>
        </p:spPr>
        <p:txBody>
          <a:bodyPr>
            <a:normAutofit/>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pPr algn="r"/>
            <a:r>
              <a:rPr lang="ar-JO" dirty="0"/>
              <a:t>3. مقاطع مهمة في العهد الجديد عن العبادة</a:t>
            </a:r>
            <a:endParaRPr dirty="0"/>
          </a:p>
        </p:txBody>
      </p:sp>
      <p:sp>
        <p:nvSpPr>
          <p:cNvPr id="603" name="Mark 14:3-9"/>
          <p:cNvSpPr txBox="1">
            <a:spLocks noGrp="1"/>
          </p:cNvSpPr>
          <p:nvPr>
            <p:ph type="body" sz="half" idx="4294967295"/>
          </p:nvPr>
        </p:nvSpPr>
        <p:spPr>
          <a:xfrm>
            <a:off x="1593030" y="3470755"/>
            <a:ext cx="9951270" cy="5700793"/>
          </a:xfrm>
          <a:prstGeom prst="rect">
            <a:avLst/>
          </a:prstGeom>
        </p:spPr>
        <p:txBody>
          <a:bodyPr>
            <a:normAutofit/>
          </a:bodyPr>
          <a:lstStyle/>
          <a:p>
            <a:pPr marL="642937" indent="-642937" algn="r" defTabSz="1733973" rtl="1">
              <a:spcBef>
                <a:spcPts val="1400"/>
              </a:spcBef>
              <a:buClr>
                <a:srgbClr val="FFCC00"/>
              </a:buClr>
              <a:buSzPct val="120000"/>
              <a:buChar char="•"/>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t>مرقس 14: 3-9</a:t>
            </a:r>
            <a:endParaRPr dirty="0"/>
          </a:p>
          <a:p>
            <a:pPr marL="987878" lvl="1" indent="-530678" defTabSz="1733973">
              <a:spcBef>
                <a:spcPts val="0"/>
              </a:spcBef>
              <a:buFont typeface="Tahoma"/>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endParaRPr dirty="0"/>
          </a:p>
          <a:p>
            <a:pPr marL="541866" lvl="1" indent="-84666" defTabSz="1733973">
              <a:spcBef>
                <a:spcPts val="0"/>
              </a:spcBef>
              <a:buClr>
                <a:schemeClr val="accent1">
                  <a:lumOff val="44000"/>
                </a:schemeClr>
              </a:buClr>
              <a:buSzTx/>
              <a:buFont typeface="Wingdings"/>
              <a:buNone/>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dirty="0"/>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606"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607"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08"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09" name="2 CORINTHIANS 1:20"/>
          <p:cNvSpPr txBox="1"/>
          <p:nvPr/>
        </p:nvSpPr>
        <p:spPr>
          <a:xfrm>
            <a:off x="3262037" y="1604648"/>
            <a:ext cx="6480726"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400"/>
              </a:spcBef>
              <a:defRPr sz="5600">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2 كورنثوس 1: 20</a:t>
            </a:r>
            <a:endParaRPr dirty="0">
              <a:latin typeface="Arial" panose="020B0604020202020204" pitchFamily="34" charset="0"/>
              <a:cs typeface="Arial" panose="020B0604020202020204" pitchFamily="34" charset="0"/>
            </a:endParaRPr>
          </a:p>
        </p:txBody>
      </p:sp>
      <p:sp>
        <p:nvSpPr>
          <p:cNvPr id="610" name="For as many as are the promises of God,…"/>
          <p:cNvSpPr txBox="1"/>
          <p:nvPr/>
        </p:nvSpPr>
        <p:spPr>
          <a:xfrm>
            <a:off x="1907370" y="3059175"/>
            <a:ext cx="3446273" cy="1885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3800">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لأن مهما كانت مواعيد الله فهو فيه النعم </a:t>
            </a:r>
            <a:endParaRPr dirty="0">
              <a:solidFill>
                <a:srgbClr val="000000"/>
              </a:solidFill>
              <a:latin typeface="Arial" panose="020B0604020202020204" pitchFamily="34" charset="0"/>
              <a:cs typeface="Arial" panose="020B0604020202020204" pitchFamily="34" charset="0"/>
            </a:endParaRPr>
          </a:p>
        </p:txBody>
      </p:sp>
      <p:sp>
        <p:nvSpPr>
          <p:cNvPr id="611" name="therefore also through Him is our AMEN to the glory of God through us."/>
          <p:cNvSpPr txBox="1"/>
          <p:nvPr/>
        </p:nvSpPr>
        <p:spPr>
          <a:xfrm>
            <a:off x="7651157" y="3059175"/>
            <a:ext cx="3446273"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defRPr sz="3800">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وفيه الآمين، لمجد الله، بواسطتنا.</a:t>
            </a:r>
            <a:endParaRPr dirty="0">
              <a:latin typeface="Arial" panose="020B0604020202020204" pitchFamily="34" charset="0"/>
              <a:cs typeface="Arial" panose="020B0604020202020204" pitchFamily="34" charset="0"/>
            </a:endParaRPr>
          </a:p>
        </p:txBody>
      </p:sp>
      <p:sp>
        <p:nvSpPr>
          <p:cNvPr id="612" name="3. Important NT Passages on Worship"/>
          <p:cNvSpPr txBox="1"/>
          <p:nvPr/>
        </p:nvSpPr>
        <p:spPr>
          <a:xfrm>
            <a:off x="1728436" y="35995"/>
            <a:ext cx="9782997"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5600">
                <a:effectLst>
                  <a:outerShdw blurRad="12700" dist="25400" dir="2700000" rotWithShape="0">
                    <a:srgbClr val="000000"/>
                  </a:outerShdw>
                </a:effectLst>
                <a:latin typeface="+mj-lt"/>
                <a:ea typeface="+mj-ea"/>
                <a:cs typeface="+mj-cs"/>
                <a:sym typeface="Bell MT"/>
              </a:defRPr>
            </a:lvl1pPr>
          </a:lstStyle>
          <a:p>
            <a:pPr algn="r"/>
            <a:r>
              <a:rPr lang="ar-JO" dirty="0">
                <a:effectLst/>
                <a:latin typeface="Arial" panose="020B0604020202020204" pitchFamily="34" charset="0"/>
                <a:cs typeface="Arial" panose="020B0604020202020204" pitchFamily="34" charset="0"/>
              </a:rPr>
              <a:t>3. مقاطع مهمة في العهد الجديد عن العبادة</a:t>
            </a:r>
            <a:endParaRPr dirty="0">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16" name="The Ministry of Song (Ephesians 5:18-20)"/>
          <p:cNvSpPr txBox="1">
            <a:spLocks noGrp="1"/>
          </p:cNvSpPr>
          <p:nvPr>
            <p:ph type="title" idx="4294967295"/>
          </p:nvPr>
        </p:nvSpPr>
        <p:spPr>
          <a:xfrm>
            <a:off x="975359" y="3492782"/>
            <a:ext cx="11054082" cy="1566898"/>
          </a:xfrm>
          <a:prstGeom prst="rect">
            <a:avLst/>
          </a:prstGeom>
        </p:spPr>
        <p:txBody>
          <a:bodyPr>
            <a:normAutofit/>
          </a:bodyPr>
          <a:lstStyle/>
          <a:p>
            <a:pPr defTabSz="485512">
              <a:defRPr sz="4592">
                <a:latin typeface="Calibri"/>
                <a:ea typeface="Calibri"/>
                <a:cs typeface="Calibri"/>
                <a:sym typeface="Calibri"/>
              </a:defRPr>
            </a:pPr>
            <a:r>
              <a:rPr lang="ar-JO" dirty="0">
                <a:latin typeface="Arial" panose="020B0604020202020204" pitchFamily="34" charset="0"/>
                <a:cs typeface="Arial" panose="020B0604020202020204" pitchFamily="34" charset="0"/>
              </a:rPr>
              <a:t>خدمة ترنيمة</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(أفسس 5: 18-20)</a:t>
            </a:r>
            <a:endParaRPr dirty="0">
              <a:latin typeface="Arial" panose="020B0604020202020204" pitchFamily="34" charset="0"/>
              <a:cs typeface="Arial" panose="020B0604020202020204" pitchFamily="34" charset="0"/>
            </a:endParaRPr>
          </a:p>
        </p:txBody>
      </p:sp>
      <p:sp>
        <p:nvSpPr>
          <p:cNvPr id="617"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rPr dirty="0">
                <a:latin typeface="Arial" panose="020B0604020202020204" pitchFamily="34" charset="0"/>
                <a:cs typeface="Arial" panose="020B0604020202020204" pitchFamily="34" charset="0"/>
              </a:rPr>
              <a:t> </a:t>
            </a:r>
          </a:p>
        </p:txBody>
      </p:sp>
      <p:sp>
        <p:nvSpPr>
          <p:cNvPr id="618" name="3. Important NT Passages on Worship"/>
          <p:cNvSpPr txBox="1"/>
          <p:nvPr/>
        </p:nvSpPr>
        <p:spPr>
          <a:xfrm>
            <a:off x="63204" y="430253"/>
            <a:ext cx="12878395" cy="1270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7400">
                <a:solidFill>
                  <a:schemeClr val="accent1">
                    <a:lumOff val="44000"/>
                  </a:schemeClr>
                </a:solidFill>
                <a:effectLst>
                  <a:outerShdw blurRad="12700" dist="25400"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3. مقاطع مهمة في العهد الجديد عن العبادة</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0" name="A Spirit-fill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مملوءة بالروح</a:t>
            </a:r>
            <a:endParaRPr dirty="0">
              <a:latin typeface="Arial" panose="020B0604020202020204" pitchFamily="34" charset="0"/>
              <a:cs typeface="Arial" panose="020B0604020202020204" pitchFamily="34" charset="0"/>
            </a:endParaRPr>
          </a:p>
        </p:txBody>
      </p:sp>
      <p:sp>
        <p:nvSpPr>
          <p:cNvPr id="621"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imilarities/Differences…"/>
          <p:cNvSpPr txBox="1">
            <a:spLocks noGrp="1"/>
          </p:cNvSpPr>
          <p:nvPr>
            <p:ph type="title" idx="4294967295"/>
          </p:nvPr>
        </p:nvSpPr>
        <p:spPr>
          <a:xfrm>
            <a:off x="821084" y="2245230"/>
            <a:ext cx="11081200" cy="2572503"/>
          </a:xfrm>
          <a:prstGeom prst="rect">
            <a:avLst/>
          </a:prstGeom>
        </p:spPr>
        <p:txBody>
          <a:bodyPr anchor="b">
            <a:normAutofit/>
          </a:bodyPr>
          <a:lstStyle/>
          <a:p>
            <a:pPr defTabSz="1473877">
              <a:defRPr sz="6970">
                <a:solidFill>
                  <a:schemeClr val="accent1">
                    <a:lumOff val="44000"/>
                  </a:schemeClr>
                </a:solidFill>
                <a:effectLst>
                  <a:outerShdw blurRad="10795" dist="2159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التشابهات والإختلافات بين</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عبادة العهد القديم والعهد الجديد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3" name="A mutual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مشتركة</a:t>
            </a:r>
            <a:endParaRPr dirty="0">
              <a:latin typeface="Arial" panose="020B0604020202020204" pitchFamily="34" charset="0"/>
              <a:cs typeface="Arial" panose="020B0604020202020204" pitchFamily="34" charset="0"/>
            </a:endParaRPr>
          </a:p>
        </p:txBody>
      </p:sp>
      <p:sp>
        <p:nvSpPr>
          <p:cNvPr id="624"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6" name="A vari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متنوعة</a:t>
            </a:r>
            <a:endParaRPr dirty="0">
              <a:latin typeface="Arial" panose="020B0604020202020204" pitchFamily="34" charset="0"/>
              <a:cs typeface="Arial" panose="020B0604020202020204" pitchFamily="34" charset="0"/>
            </a:endParaRPr>
          </a:p>
        </p:txBody>
      </p:sp>
      <p:sp>
        <p:nvSpPr>
          <p:cNvPr id="627"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9" name="A God-focus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تركيزها على الله</a:t>
            </a:r>
            <a:endParaRPr dirty="0">
              <a:latin typeface="Arial" panose="020B0604020202020204" pitchFamily="34" charset="0"/>
              <a:cs typeface="Arial" panose="020B0604020202020204" pitchFamily="34" charset="0"/>
            </a:endParaRPr>
          </a:p>
        </p:txBody>
      </p:sp>
      <p:sp>
        <p:nvSpPr>
          <p:cNvPr id="630"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2" name="An internal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داخلية</a:t>
            </a:r>
            <a:endParaRPr dirty="0">
              <a:latin typeface="Arial" panose="020B0604020202020204" pitchFamily="34" charset="0"/>
              <a:cs typeface="Arial" panose="020B0604020202020204" pitchFamily="34" charset="0"/>
            </a:endParaRPr>
          </a:p>
        </p:txBody>
      </p:sp>
      <p:sp>
        <p:nvSpPr>
          <p:cNvPr id="633"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5" name="A responsive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مستجيبة</a:t>
            </a:r>
            <a:endParaRPr dirty="0">
              <a:latin typeface="Arial" panose="020B0604020202020204" pitchFamily="34" charset="0"/>
              <a:cs typeface="Arial" panose="020B0604020202020204" pitchFamily="34" charset="0"/>
            </a:endParaRPr>
          </a:p>
        </p:txBody>
      </p:sp>
      <p:sp>
        <p:nvSpPr>
          <p:cNvPr id="636" name="Double-click to edit"/>
          <p:cNvSpPr txBox="1">
            <a:spLocks noGrp="1"/>
          </p:cNvSpPr>
          <p:nvPr>
            <p:ph type="body" sz="quarter" idx="4294967295"/>
          </p:nvPr>
        </p:nvSpPr>
        <p:spPr>
          <a:xfrm>
            <a:off x="1950719" y="5381621"/>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8" name="A Christ-empowered ministry"/>
          <p:cNvSpPr txBox="1">
            <a:spLocks noGrp="1"/>
          </p:cNvSpPr>
          <p:nvPr>
            <p:ph type="title" idx="4294967295"/>
          </p:nvPr>
        </p:nvSpPr>
        <p:spPr>
          <a:xfrm>
            <a:off x="975359" y="3492782"/>
            <a:ext cx="11054082" cy="1566898"/>
          </a:xfrm>
          <a:prstGeom prst="rect">
            <a:avLst/>
          </a:prstGeom>
        </p:spPr>
        <p:txBody>
          <a:bodyPr>
            <a:normAutofit/>
          </a:bodyPr>
          <a:lstStyle>
            <a:lvl1pPr defTabSz="762948">
              <a:defRPr sz="7215">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بتمكين المسيح</a:t>
            </a:r>
            <a:endParaRPr dirty="0">
              <a:latin typeface="Arial" panose="020B0604020202020204" pitchFamily="34" charset="0"/>
              <a:cs typeface="Arial" panose="020B0604020202020204" pitchFamily="34" charset="0"/>
            </a:endParaRPr>
          </a:p>
        </p:txBody>
      </p:sp>
      <p:sp>
        <p:nvSpPr>
          <p:cNvPr id="639"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 name="image.png" descr="image.png"/>
          <p:cNvPicPr>
            <a:picLocks noChangeAspect="1"/>
          </p:cNvPicPr>
          <p:nvPr/>
        </p:nvPicPr>
        <p:blipFill>
          <a:blip r:embed="rId2"/>
          <a:stretch>
            <a:fillRect/>
          </a:stretch>
        </p:blipFill>
        <p:spPr>
          <a:xfrm>
            <a:off x="-1" y="1219199"/>
            <a:ext cx="13004801" cy="7315201"/>
          </a:xfrm>
          <a:prstGeom prst="rect">
            <a:avLst/>
          </a:prstGeom>
          <a:ln w="12700">
            <a:miter lim="400000"/>
          </a:ln>
        </p:spPr>
      </p:pic>
      <p:sp>
        <p:nvSpPr>
          <p:cNvPr id="642" name="4. WORSHIP IN HEBREWS"/>
          <p:cNvSpPr txBox="1"/>
          <p:nvPr/>
        </p:nvSpPr>
        <p:spPr>
          <a:xfrm>
            <a:off x="-1" y="-49283"/>
            <a:ext cx="13004802" cy="9836537"/>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marL="866986" indent="-866986" algn="ctr">
              <a:spcBef>
                <a:spcPts val="4000"/>
              </a:spcBef>
              <a:defRPr sz="68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marL="866986" indent="-866986" algn="ctr">
              <a:spcBef>
                <a:spcPts val="4000"/>
              </a:spcBef>
              <a:defRPr sz="68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marL="866986" indent="-866986" algn="ctr">
              <a:spcBef>
                <a:spcPts val="4000"/>
              </a:spcBef>
              <a:defRPr sz="6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4. العبادة في عبرانيين</a:t>
            </a: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 name="image.png" descr="image.png"/>
          <p:cNvPicPr>
            <a:picLocks noChangeAspect="1"/>
          </p:cNvPicPr>
          <p:nvPr/>
        </p:nvPicPr>
        <p:blipFill>
          <a:blip r:embed="rId2"/>
          <a:stretch>
            <a:fillRect/>
          </a:stretch>
        </p:blipFill>
        <p:spPr>
          <a:xfrm>
            <a:off x="-1" y="1219199"/>
            <a:ext cx="13004801" cy="7315201"/>
          </a:xfrm>
          <a:prstGeom prst="rect">
            <a:avLst/>
          </a:prstGeom>
          <a:ln w="12700">
            <a:miter lim="400000"/>
          </a:ln>
        </p:spPr>
      </p:pic>
      <p:sp>
        <p:nvSpPr>
          <p:cNvPr id="645" name="A BETTER WORSHIP…"/>
          <p:cNvSpPr txBox="1"/>
          <p:nvPr/>
        </p:nvSpPr>
        <p:spPr>
          <a:xfrm>
            <a:off x="0" y="0"/>
            <a:ext cx="13004801" cy="7815471"/>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marL="1152525" indent="-409575" algn="ctr" rtl="1">
              <a:defRPr sz="74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عبادة أفضل</a:t>
            </a:r>
            <a:endParaRPr lang="en-US" dirty="0">
              <a:latin typeface="Arial" panose="020B0604020202020204" pitchFamily="34" charset="0"/>
              <a:cs typeface="Arial" panose="020B0604020202020204" pitchFamily="34" charset="0"/>
            </a:endParaRPr>
          </a:p>
          <a:p>
            <a:pPr marL="1152525" indent="-409575" algn="ctr" rtl="1">
              <a:defRPr sz="52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(عبرانيين 10: 19-22)</a:t>
            </a:r>
            <a:endParaRPr dirty="0">
              <a:latin typeface="Arial" panose="020B0604020202020204" pitchFamily="34" charset="0"/>
              <a:cs typeface="Arial" panose="020B0604020202020204" pitchFamily="34" charset="0"/>
            </a:endParaRPr>
          </a:p>
          <a:p>
            <a:pPr marL="1152525" indent="-409575" algn="r" rtl="1">
              <a:spcBef>
                <a:spcPts val="4000"/>
              </a:spcBef>
              <a:defRPr sz="6800">
                <a:latin typeface="Maiandra GD"/>
                <a:ea typeface="Maiandra GD"/>
                <a:cs typeface="Maiandra GD"/>
                <a:sym typeface="Maiandra GD"/>
              </a:defRPr>
            </a:pPr>
            <a:r>
              <a:rPr lang="ar-JO" sz="3600" dirty="0">
                <a:solidFill>
                  <a:schemeClr val="bg1"/>
                </a:solidFill>
                <a:latin typeface="Arial" panose="020B0604020202020204" pitchFamily="34" charset="0"/>
                <a:cs typeface="Arial" panose="020B0604020202020204" pitchFamily="34" charset="0"/>
              </a:rPr>
              <a:t>فإذ لنا أيها الإخوة </a:t>
            </a:r>
          </a:p>
          <a:p>
            <a:pPr marL="1152525" indent="-409575" algn="r" rtl="1">
              <a:spcBef>
                <a:spcPts val="4000"/>
              </a:spcBef>
              <a:defRPr sz="6800">
                <a:latin typeface="Maiandra GD"/>
                <a:ea typeface="Maiandra GD"/>
                <a:cs typeface="Maiandra GD"/>
                <a:sym typeface="Maiandra GD"/>
              </a:defRPr>
            </a:pPr>
            <a:r>
              <a:rPr lang="ar-JO" sz="3600" dirty="0">
                <a:solidFill>
                  <a:schemeClr val="bg1"/>
                </a:solidFill>
                <a:latin typeface="Arial" panose="020B0604020202020204" pitchFamily="34" charset="0"/>
                <a:cs typeface="Arial" panose="020B0604020202020204" pitchFamily="34" charset="0"/>
              </a:rPr>
              <a:t>ثقة بالدخول إلى الأقداس بدم يسوع، طريقاً كرسه لنا حديثاً حياً بالحجاب أي جسده، وكاهن عظيم على بيت الله.</a:t>
            </a:r>
          </a:p>
          <a:p>
            <a:pPr marL="1152525" indent="-409575" algn="r" rtl="1">
              <a:spcBef>
                <a:spcPts val="4000"/>
              </a:spcBef>
              <a:defRPr sz="6800">
                <a:latin typeface="Maiandra GD"/>
                <a:ea typeface="Maiandra GD"/>
                <a:cs typeface="Maiandra GD"/>
                <a:sym typeface="Maiandra GD"/>
              </a:defRPr>
            </a:pPr>
            <a:r>
              <a:rPr lang="ar-JO" sz="6000" dirty="0">
                <a:solidFill>
                  <a:schemeClr val="bg1"/>
                </a:solidFill>
                <a:latin typeface="Arial" panose="020B0604020202020204" pitchFamily="34" charset="0"/>
                <a:cs typeface="Arial" panose="020B0604020202020204" pitchFamily="34" charset="0"/>
              </a:rPr>
              <a:t>لنتقدم </a:t>
            </a:r>
          </a:p>
          <a:p>
            <a:pPr marL="1152525" indent="-409575" algn="r" rtl="1">
              <a:spcBef>
                <a:spcPts val="4000"/>
              </a:spcBef>
              <a:defRPr sz="6800">
                <a:latin typeface="Maiandra GD"/>
                <a:ea typeface="Maiandra GD"/>
                <a:cs typeface="Maiandra GD"/>
                <a:sym typeface="Maiandra GD"/>
              </a:defRPr>
            </a:pPr>
            <a:r>
              <a:rPr lang="ar-JO" sz="3600" dirty="0">
                <a:solidFill>
                  <a:schemeClr val="bg1"/>
                </a:solidFill>
                <a:latin typeface="Arial" panose="020B0604020202020204" pitchFamily="34" charset="0"/>
                <a:cs typeface="Arial" panose="020B0604020202020204" pitchFamily="34" charset="0"/>
              </a:rPr>
              <a:t>بقلب صادق في يقين الإيمان، مرشوشة قلوبنا من ضمير شرير، ومغتسلة أجسادنا بماء نقي.</a:t>
            </a:r>
            <a:endParaRPr sz="3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5. The Holy Spirit and Worship"/>
          <p:cNvSpPr txBox="1">
            <a:spLocks noGrp="1"/>
          </p:cNvSpPr>
          <p:nvPr>
            <p:ph type="title" idx="4294967295"/>
          </p:nvPr>
        </p:nvSpPr>
        <p:spPr>
          <a:xfrm>
            <a:off x="650239" y="4985173"/>
            <a:ext cx="10567967" cy="1569156"/>
          </a:xfrm>
          <a:prstGeom prst="rect">
            <a:avLst/>
          </a:prstGeom>
        </p:spPr>
        <p:txBody>
          <a:bodyPr anchor="b">
            <a:normAutofit/>
          </a:bodyPr>
          <a:lstStyle>
            <a:lvl1pPr algn="l" defTabSz="1144422">
              <a:defRPr sz="5940">
                <a:solidFill>
                  <a:srgbClr val="194431"/>
                </a:solidFill>
                <a:effectLst>
                  <a:outerShdw blurRad="8382" dist="16764" dir="2700000" rotWithShape="0">
                    <a:srgbClr val="000000"/>
                  </a:outerShdw>
                </a:effectLst>
                <a:latin typeface="Book Antiqua"/>
                <a:ea typeface="Book Antiqua"/>
                <a:cs typeface="Book Antiqua"/>
                <a:sym typeface="Book Antiqua"/>
              </a:defRPr>
            </a:lvl1pPr>
          </a:lstStyle>
          <a:p>
            <a:pPr algn="ctr"/>
            <a:r>
              <a:rPr lang="ar-JO" dirty="0">
                <a:latin typeface="Arial" panose="020B0604020202020204" pitchFamily="34" charset="0"/>
                <a:cs typeface="Arial" panose="020B0604020202020204" pitchFamily="34" charset="0"/>
              </a:rPr>
              <a:t>5. الروح القدس والعبادة</a:t>
            </a:r>
            <a:endParaRPr dirty="0">
              <a:latin typeface="Arial" panose="020B0604020202020204" pitchFamily="34" charset="0"/>
              <a:cs typeface="Arial" panose="020B0604020202020204" pitchFamily="34" charset="0"/>
            </a:endParaRPr>
          </a:p>
        </p:txBody>
      </p:sp>
      <p:sp>
        <p:nvSpPr>
          <p:cNvPr id="648" name="Double-click to edit"/>
          <p:cNvSpPr txBox="1">
            <a:spLocks noGrp="1"/>
          </p:cNvSpPr>
          <p:nvPr>
            <p:ph type="body" sz="quarter" idx="4294967295"/>
          </p:nvPr>
        </p:nvSpPr>
        <p:spPr>
          <a:xfrm>
            <a:off x="702168" y="6827519"/>
            <a:ext cx="10234508" cy="1054383"/>
          </a:xfrm>
          <a:prstGeom prst="rect">
            <a:avLst/>
          </a:prstGeom>
        </p:spPr>
        <p:txBody>
          <a:bodyPr>
            <a:normAutofit/>
          </a:bodyPr>
          <a:lstStyle>
            <a:lvl1pPr marL="0" indent="0" defTabSz="1733973">
              <a:spcBef>
                <a:spcPts val="0"/>
              </a:spcBef>
              <a:buClr>
                <a:schemeClr val="accent1">
                  <a:lumOff val="44000"/>
                </a:schemeClr>
              </a:buClr>
              <a:buSzTx/>
              <a:buFont typeface="Wingdings"/>
              <a:buNone/>
              <a:defRPr sz="34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The main focus of His ministry is to glorify Christ"/>
          <p:cNvSpPr txBox="1">
            <a:spLocks noGrp="1"/>
          </p:cNvSpPr>
          <p:nvPr>
            <p:ph type="title" idx="4294967295"/>
          </p:nvPr>
        </p:nvSpPr>
        <p:spPr>
          <a:xfrm>
            <a:off x="891492" y="527264"/>
            <a:ext cx="10826046" cy="1512712"/>
          </a:xfrm>
          <a:prstGeom prst="rect">
            <a:avLst/>
          </a:prstGeom>
        </p:spPr>
        <p:txBody>
          <a:bodyPr>
            <a:normAutofit/>
          </a:bodyPr>
          <a:lstStyle/>
          <a:p>
            <a:pPr defTabSz="1040384">
              <a:defRPr sz="4440">
                <a:solidFill>
                  <a:srgbClr val="194431"/>
                </a:solidFill>
                <a:effectLst>
                  <a:outerShdw blurRad="7620" dist="1524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التركيز الرئيسي في خدمته هو تمجيد المسيح</a:t>
            </a:r>
            <a:endParaRPr dirty="0">
              <a:latin typeface="Arial" panose="020B0604020202020204" pitchFamily="34" charset="0"/>
              <a:cs typeface="Arial" panose="020B0604020202020204" pitchFamily="34" charset="0"/>
            </a:endParaRPr>
          </a:p>
        </p:txBody>
      </p:sp>
      <p:sp>
        <p:nvSpPr>
          <p:cNvPr id="651" name="“When the Spirit of truth comes . . . He will glorify Me.”…"/>
          <p:cNvSpPr txBox="1">
            <a:spLocks noGrp="1"/>
          </p:cNvSpPr>
          <p:nvPr>
            <p:ph type="body" sz="half" idx="4294967295"/>
          </p:nvPr>
        </p:nvSpPr>
        <p:spPr>
          <a:xfrm>
            <a:off x="1089377" y="3307576"/>
            <a:ext cx="10826046" cy="4461370"/>
          </a:xfrm>
          <a:prstGeom prst="rect">
            <a:avLst/>
          </a:prstGeom>
        </p:spPr>
        <p:txBody>
          <a:bodyPr>
            <a:normAutofit/>
          </a:bodyPr>
          <a:lstStyle/>
          <a:p>
            <a:pPr marL="501148" indent="-501148" algn="ctr" defTabSz="1369839">
              <a:spcBef>
                <a:spcPts val="2900"/>
              </a:spcBef>
              <a:buChar char="●"/>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b="1" dirty="0">
              <a:latin typeface="Traditional Arabic" panose="02020603050405020304" pitchFamily="18" charset="-78"/>
              <a:cs typeface="Traditional Arabic" panose="02020603050405020304" pitchFamily="18" charset="-78"/>
            </a:endParaRPr>
          </a:p>
          <a:p>
            <a:pPr marL="513689" indent="-513689" algn="ctr" defTabSz="1369839">
              <a:spcBef>
                <a:spcPts val="2900"/>
              </a:spcBef>
              <a:buClr>
                <a:schemeClr val="accent1">
                  <a:lumOff val="44000"/>
                </a:schemeClr>
              </a:buClr>
              <a:buSzTx/>
              <a:buFont typeface="Wingdings"/>
              <a:buNone/>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b="1" dirty="0">
                <a:latin typeface="Traditional Arabic" panose="02020603050405020304" pitchFamily="18" charset="-78"/>
                <a:cs typeface="Traditional Arabic" panose="02020603050405020304" pitchFamily="18" charset="-78"/>
              </a:rPr>
              <a:t>وأما متى جاء ذاك روح الحق ...  ذاك يمجدني.</a:t>
            </a:r>
          </a:p>
          <a:p>
            <a:pPr marL="513689" indent="-513689" algn="ctr" defTabSz="1369839">
              <a:spcBef>
                <a:spcPts val="2900"/>
              </a:spcBef>
              <a:buClr>
                <a:schemeClr val="accent1">
                  <a:lumOff val="44000"/>
                </a:schemeClr>
              </a:buClr>
              <a:buSzTx/>
              <a:buFont typeface="Wingdings"/>
              <a:buNone/>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b="1" dirty="0">
                <a:latin typeface="Traditional Arabic" panose="02020603050405020304" pitchFamily="18" charset="-78"/>
                <a:cs typeface="Traditional Arabic" panose="02020603050405020304" pitchFamily="18" charset="-78"/>
              </a:rPr>
              <a:t>(يوحنا 16: 13-14)</a:t>
            </a:r>
            <a:r>
              <a:rPr b="1" dirty="0">
                <a:latin typeface="Traditional Arabic" panose="02020603050405020304" pitchFamily="18" charset="-78"/>
                <a:cs typeface="Traditional Arabic" panose="02020603050405020304" pitchFamily="18" charset="-78"/>
              </a:rPr>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1. Important Themes…"/>
          <p:cNvSpPr txBox="1">
            <a:spLocks noGrp="1"/>
          </p:cNvSpPr>
          <p:nvPr>
            <p:ph type="title" idx="4294967295"/>
          </p:nvPr>
        </p:nvSpPr>
        <p:spPr>
          <a:xfrm>
            <a:off x="650239" y="499250"/>
            <a:ext cx="11704322" cy="2157433"/>
          </a:xfrm>
          <a:prstGeom prst="rect">
            <a:avLst/>
          </a:prstGeom>
        </p:spPr>
        <p:txBody>
          <a:bodyPr>
            <a:normAutofit/>
          </a:bodyPr>
          <a:lstStyle/>
          <a:p>
            <a:pPr defTabSz="1265800">
              <a:defRPr sz="5986">
                <a:solidFill>
                  <a:schemeClr val="accent1">
                    <a:lumOff val="44000"/>
                  </a:schemeClr>
                </a:solidFill>
                <a:effectLst>
                  <a:outerShdw blurRad="9271" dist="18542"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 مواضيع مهمة في عبادة العهد الجديد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Title 1"/>
          <p:cNvSpPr txBox="1">
            <a:spLocks noGrp="1"/>
          </p:cNvSpPr>
          <p:nvPr>
            <p:ph type="title"/>
          </p:nvPr>
        </p:nvSpPr>
        <p:spPr>
          <a:xfrm>
            <a:off x="1088247" y="113021"/>
            <a:ext cx="10826047" cy="2016197"/>
          </a:xfrm>
          <a:prstGeom prst="rect">
            <a:avLst/>
          </a:prstGeom>
        </p:spPr>
        <p:txBody>
          <a:body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54" name="Content Placeholder 2"/>
          <p:cNvSpPr txBox="1">
            <a:spLocks noGrp="1"/>
          </p:cNvSpPr>
          <p:nvPr>
            <p:ph type="body" idx="1"/>
          </p:nvPr>
        </p:nvSpPr>
        <p:spPr>
          <a:xfrm>
            <a:off x="171450" y="2945203"/>
            <a:ext cx="12595346" cy="6622296"/>
          </a:xfrm>
          <a:prstGeom prst="rect">
            <a:avLst/>
          </a:prstGeom>
        </p:spPr>
        <p:txBody>
          <a:bodyPr>
            <a:normAutofit/>
          </a:bodyPr>
          <a:lstStyle/>
          <a:p>
            <a:pPr algn="r" rtl="1">
              <a:lnSpc>
                <a:spcPct val="80000"/>
              </a:lnSpc>
              <a:defRPr b="1"/>
            </a:pPr>
            <a:r>
              <a:rPr lang="ar-JO" sz="4400" dirty="0">
                <a:latin typeface="Traditional Arabic" panose="02020603050405020304" pitchFamily="18" charset="-78"/>
                <a:cs typeface="Traditional Arabic" panose="02020603050405020304" pitchFamily="18" charset="-78"/>
              </a:rPr>
              <a:t>العمل في خدمة المسيح الأرضية (الحمل، المعمودية، المعجزات، الموت، القيامة)</a:t>
            </a:r>
            <a:endParaRPr sz="4400" dirty="0">
              <a:latin typeface="Traditional Arabic" panose="02020603050405020304" pitchFamily="18" charset="-78"/>
              <a:cs typeface="Traditional Arabic" panose="02020603050405020304" pitchFamily="18" charset="-78"/>
            </a:endParaRPr>
          </a:p>
          <a:p>
            <a:pPr algn="r" rtl="1">
              <a:lnSpc>
                <a:spcPct val="80000"/>
              </a:lnSpc>
              <a:defRPr b="1"/>
            </a:pPr>
            <a:r>
              <a:rPr lang="ar-JO" sz="4400" dirty="0">
                <a:latin typeface="Traditional Arabic" panose="02020603050405020304" pitchFamily="18" charset="-78"/>
                <a:cs typeface="Traditional Arabic" panose="02020603050405020304" pitchFamily="18" charset="-78"/>
              </a:rPr>
              <a:t>الإستمرار في خدمة المسيح الأرضية (مركزية المسيح في كل نشاطاته في العهد الجديد)</a:t>
            </a:r>
            <a:endParaRPr sz="4400" dirty="0">
              <a:latin typeface="Traditional Arabic" panose="02020603050405020304" pitchFamily="18" charset="-78"/>
              <a:cs typeface="Traditional Arabic" panose="02020603050405020304" pitchFamily="18" charset="-78"/>
            </a:endParaRPr>
          </a:p>
          <a:p>
            <a:pPr marL="0" indent="0" algn="ctr">
              <a:lnSpc>
                <a:spcPct val="80000"/>
              </a:lnSpc>
              <a:buSzTx/>
              <a:buFont typeface="Wingdings 2"/>
              <a:buNone/>
              <a:defRPr sz="1800"/>
            </a:pPr>
            <a:r>
              <a:rPr lang="ar-JO" sz="4400" dirty="0">
                <a:latin typeface="Traditional Arabic" panose="02020603050405020304" pitchFamily="18" charset="-78"/>
                <a:cs typeface="Traditional Arabic" panose="02020603050405020304" pitchFamily="18" charset="-78"/>
              </a:rPr>
              <a:t>وأنا أطلب من الآب فيعطيكم معزياً آخر ليمكث معكم إلى الأبد (يوحنا 14: 16)</a:t>
            </a:r>
            <a:endParaRPr sz="4400" dirty="0">
              <a:latin typeface="Traditional Arabic" panose="02020603050405020304" pitchFamily="18" charset="-78"/>
              <a:cs typeface="Traditional Arabic" panose="02020603050405020304" pitchFamily="18" charset="-78"/>
            </a:endParaRPr>
          </a:p>
          <a:p>
            <a:pPr marL="0" indent="0" algn="ctr">
              <a:lnSpc>
                <a:spcPct val="90000"/>
              </a:lnSpc>
              <a:buSzTx/>
              <a:buFont typeface="Wingdings 2"/>
              <a:buNone/>
              <a:defRPr sz="3200" i="1"/>
            </a:pPr>
            <a:r>
              <a:rPr lang="ar-JO" sz="4400" dirty="0">
                <a:latin typeface="Traditional Arabic" panose="02020603050405020304" pitchFamily="18" charset="-78"/>
                <a:cs typeface="Traditional Arabic" panose="02020603050405020304" pitchFamily="18" charset="-78"/>
              </a:rPr>
              <a:t>وأما متى جاء ذاك روح الحق، فهو يرشدكم إلى جميع الحق، لأنه لا يتكلم من نفسه، بل كل ما يسمع يتكلم به، ويخبركم بأمور آتية ذاك يمجدني، لأنه يأخذ مما لي ويخبركم (يوحنا 16: 13-14)</a:t>
            </a:r>
            <a:r>
              <a:rPr sz="4400" dirty="0">
                <a:latin typeface="Traditional Arabic" panose="02020603050405020304" pitchFamily="18" charset="-78"/>
                <a:cs typeface="Traditional Arabic" panose="02020603050405020304" pitchFamily="18" charset="-78"/>
              </a:rPr>
              <a:t>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He glorifies Christ by . . ."/>
          <p:cNvSpPr txBox="1">
            <a:spLocks noGrp="1"/>
          </p:cNvSpPr>
          <p:nvPr>
            <p:ph type="title" idx="4294967295"/>
          </p:nvPr>
        </p:nvSpPr>
        <p:spPr>
          <a:xfrm>
            <a:off x="1089377" y="482196"/>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57" name="Bringing us to faith in Christ…"/>
          <p:cNvSpPr txBox="1">
            <a:spLocks noGrp="1"/>
          </p:cNvSpPr>
          <p:nvPr>
            <p:ph type="body" idx="4294967295"/>
          </p:nvPr>
        </p:nvSpPr>
        <p:spPr>
          <a:xfrm>
            <a:off x="342900" y="3190239"/>
            <a:ext cx="12424834" cy="4967113"/>
          </a:xfrm>
          <a:prstGeom prst="rect">
            <a:avLst/>
          </a:prstGeom>
        </p:spPr>
        <p:txBody>
          <a:bodyPr>
            <a:normAutofit/>
          </a:bodyPr>
          <a:lstStyle/>
          <a:p>
            <a:pPr marL="498439" indent="-498439" algn="r" defTabSz="1369839" rtl="1">
              <a:lnSpc>
                <a:spcPct val="90000"/>
              </a:lnSpc>
              <a:spcBef>
                <a:spcPts val="800"/>
              </a:spcBef>
              <a:buChar char="●"/>
              <a:defRPr sz="3634" b="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dirty="0">
                <a:latin typeface="Traditional Arabic" panose="02020603050405020304" pitchFamily="18" charset="-78"/>
                <a:cs typeface="Traditional Arabic" panose="02020603050405020304" pitchFamily="18" charset="-78"/>
              </a:rPr>
              <a:t>الإتيان بنا إلى الإيمان بالمسيح</a:t>
            </a:r>
            <a:endParaRPr dirty="0">
              <a:latin typeface="Traditional Arabic" panose="02020603050405020304" pitchFamily="18" charset="-78"/>
              <a:cs typeface="Traditional Arabic" panose="02020603050405020304" pitchFamily="18" charset="-78"/>
            </a:endParaRPr>
          </a:p>
          <a:p>
            <a:pPr marL="513689" indent="-513689" defTabSz="1369839">
              <a:lnSpc>
                <a:spcPct val="90000"/>
              </a:lnSpc>
              <a:spcBef>
                <a:spcPts val="800"/>
              </a:spcBef>
              <a:buClr>
                <a:schemeClr val="accent1">
                  <a:lumOff val="44000"/>
                </a:schemeClr>
              </a:buClr>
              <a:buSzTx/>
              <a:buFont typeface="Wingdings"/>
              <a:buNone/>
              <a:defRPr sz="1422">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sz="1800" dirty="0">
              <a:latin typeface="Traditional Arabic" panose="02020603050405020304" pitchFamily="18" charset="-78"/>
              <a:cs typeface="Traditional Arabic" panose="02020603050405020304" pitchFamily="18" charset="-78"/>
            </a:endParaRPr>
          </a:p>
          <a:p>
            <a:pPr marL="0" lvl="1" indent="270890" algn="ctr" defTabSz="1369839">
              <a:lnSpc>
                <a:spcPct val="90000"/>
              </a:lnSpc>
              <a:spcBef>
                <a:spcPts val="0"/>
              </a:spcBef>
              <a:buClr>
                <a:schemeClr val="accent1">
                  <a:lumOff val="44000"/>
                </a:schemeClr>
              </a:buClr>
              <a:buSzTx/>
              <a:buFont typeface="Wingdings"/>
              <a:buNone/>
              <a:defRPr sz="2844"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sz="3600" dirty="0">
                <a:latin typeface="Traditional Arabic" panose="02020603050405020304" pitchFamily="18" charset="-78"/>
                <a:cs typeface="Traditional Arabic" panose="02020603050405020304" pitchFamily="18" charset="-78"/>
              </a:rPr>
              <a:t>ومتى جاء ذاك يبكت العالم على خطية وعلى بر وعلى دينونة (يوحنا 16: 8)</a:t>
            </a:r>
            <a:r>
              <a:rPr lang="en-US" sz="3600" dirty="0">
                <a:latin typeface="Traditional Arabic" panose="02020603050405020304" pitchFamily="18" charset="-78"/>
                <a:cs typeface="Traditional Arabic" panose="02020603050405020304" pitchFamily="18" charset="-78"/>
              </a:rPr>
              <a:t> </a:t>
            </a:r>
            <a:endParaRPr sz="3600" dirty="0">
              <a:latin typeface="Traditional Arabic" panose="02020603050405020304" pitchFamily="18" charset="-78"/>
              <a:cs typeface="Traditional Arabic" panose="02020603050405020304" pitchFamily="18" charset="-78"/>
            </a:endParaRP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sz="3600" dirty="0">
              <a:latin typeface="Traditional Arabic" panose="02020603050405020304" pitchFamily="18" charset="-78"/>
              <a:cs typeface="Traditional Arabic" panose="02020603050405020304" pitchFamily="18" charset="-78"/>
            </a:endParaRPr>
          </a:p>
          <a:p>
            <a:pPr marL="0" lvl="1" indent="270890" algn="ctr"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sz="3600" dirty="0">
                <a:latin typeface="Traditional Arabic" panose="02020603050405020304" pitchFamily="18" charset="-78"/>
                <a:cs typeface="Traditional Arabic" panose="02020603050405020304" pitchFamily="18" charset="-78"/>
              </a:rPr>
              <a:t>أجاب يسوع: الحق الحق أقول لك: إن كان أحد لا يولد من الماء والروح لا يقدر أن يدخل   ملكوت الله (يوحنا 3: 5)</a:t>
            </a:r>
            <a:endParaRPr sz="3600" dirty="0">
              <a:latin typeface="Traditional Arabic" panose="02020603050405020304" pitchFamily="18" charset="-78"/>
              <a:cs typeface="Traditional Arabic" panose="02020603050405020304" pitchFamily="18" charset="-78"/>
            </a:endParaRP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sz="3600" dirty="0">
              <a:latin typeface="Traditional Arabic" panose="02020603050405020304" pitchFamily="18" charset="-78"/>
              <a:cs typeface="Traditional Arabic" panose="02020603050405020304" pitchFamily="18" charset="-78"/>
            </a:endParaRPr>
          </a:p>
          <a:p>
            <a:pPr marL="0" lvl="1" indent="270890" algn="ctr"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sz="3600" dirty="0">
                <a:latin typeface="Traditional Arabic" panose="02020603050405020304" pitchFamily="18" charset="-78"/>
                <a:cs typeface="Traditional Arabic" panose="02020603050405020304" pitchFamily="18" charset="-78"/>
              </a:rPr>
              <a:t>ولكن حين ظهر لطف مخلصنا الله وإحسانه لا بأعمال في بر عملناها نحن، بل بمقتضى رحمته ­ خلصنا بغسل الميلاد الثاني وتجديد الروح القدس (تيطس 3: 4-5)</a:t>
            </a:r>
            <a:endParaRPr sz="3600" dirty="0">
              <a:latin typeface="Traditional Arabic" panose="02020603050405020304" pitchFamily="18" charset="-78"/>
              <a:cs typeface="Traditional Arabic" panose="02020603050405020304" pitchFamily="18" charset="-78"/>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He glorifies Christ by . . ."/>
          <p:cNvSpPr txBox="1">
            <a:spLocks noGrp="1"/>
          </p:cNvSpPr>
          <p:nvPr>
            <p:ph type="title" idx="4294967295"/>
          </p:nvPr>
        </p:nvSpPr>
        <p:spPr>
          <a:xfrm>
            <a:off x="1089377" y="46505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t>هو يمجد المسيح من خلال ...</a:t>
            </a:r>
            <a:endParaRPr dirty="0"/>
          </a:p>
        </p:txBody>
      </p:sp>
      <p:sp>
        <p:nvSpPr>
          <p:cNvPr id="660" name="Giving us assurance of our relationship to God in Christ…"/>
          <p:cNvSpPr txBox="1">
            <a:spLocks noGrp="1"/>
          </p:cNvSpPr>
          <p:nvPr>
            <p:ph type="body" idx="4294967295"/>
          </p:nvPr>
        </p:nvSpPr>
        <p:spPr>
          <a:xfrm>
            <a:off x="381000" y="3034453"/>
            <a:ext cx="12352867" cy="4967112"/>
          </a:xfrm>
          <a:prstGeom prst="rect">
            <a:avLst/>
          </a:prstGeom>
        </p:spPr>
        <p:txBody>
          <a:bodyPr>
            <a:normAutofit/>
          </a:bodyPr>
          <a:lstStyle/>
          <a:p>
            <a:pPr marL="548914" indent="-548914" algn="r" defTabSz="1508556" rtl="1">
              <a:lnSpc>
                <a:spcPct val="110000"/>
              </a:lnSpc>
              <a:spcBef>
                <a:spcPts val="900"/>
              </a:spcBef>
              <a:buChar char="●"/>
              <a:defRPr sz="4002" b="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dirty="0"/>
              <a:t>إعطائنا تأكيداً حول علاقتنا مع الله في المسيح</a:t>
            </a:r>
          </a:p>
          <a:p>
            <a:pPr marL="0" indent="0" algn="r" defTabSz="1508556" rtl="1">
              <a:lnSpc>
                <a:spcPct val="110000"/>
              </a:lnSpc>
              <a:spcBef>
                <a:spcPts val="900"/>
              </a:spcBef>
              <a:buNone/>
              <a:defRPr sz="4002" b="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endParaRPr dirty="0"/>
          </a:p>
          <a:p>
            <a:pPr marL="0" lvl="1" indent="298322" algn="ctr" defTabSz="1508556">
              <a:lnSpc>
                <a:spcPct val="110000"/>
              </a:lnSpc>
              <a:spcBef>
                <a:spcPts val="0"/>
              </a:spcBef>
              <a:buClr>
                <a:schemeClr val="accent1">
                  <a:lumOff val="44000"/>
                </a:schemeClr>
              </a:buClr>
              <a:buSzTx/>
              <a:buFont typeface="Wingdings"/>
              <a:buNone/>
              <a:defRPr sz="3132"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sz="3480" dirty="0"/>
              <a:t>إذ لم تأخذوا روح العبودية أيضا للخوف، بل أخذتم روح التبني الذي به نصرخ</a:t>
            </a:r>
          </a:p>
          <a:p>
            <a:pPr marL="0" lvl="1" indent="298322" algn="ctr" defTabSz="1508556">
              <a:lnSpc>
                <a:spcPct val="110000"/>
              </a:lnSpc>
              <a:spcBef>
                <a:spcPts val="0"/>
              </a:spcBef>
              <a:buClr>
                <a:schemeClr val="accent1">
                  <a:lumOff val="44000"/>
                </a:schemeClr>
              </a:buClr>
              <a:buSzTx/>
              <a:buFont typeface="Wingdings"/>
              <a:buNone/>
              <a:defRPr sz="3132"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sz="3480" dirty="0"/>
              <a:t>     يا أبا الآب(رومية 8: 15)</a:t>
            </a:r>
          </a:p>
          <a:p>
            <a:pPr marL="0" lvl="1" indent="298322" algn="ctr"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	</a:t>
            </a:r>
          </a:p>
          <a:p>
            <a:pPr marL="0" lvl="1" indent="298322" algn="ctr"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dirty="0"/>
              <a:t>ثم بما أنكم أبناء أرسل الله روح ابنه إلى قلوبكم صارخاً: يا أبا الآب.</a:t>
            </a:r>
          </a:p>
          <a:p>
            <a:pPr marL="0" lvl="1" indent="298322" algn="ctr"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dirty="0"/>
              <a:t>(غلاطية 4: 6)</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He glorifies Christ by . . ."/>
          <p:cNvSpPr txBox="1">
            <a:spLocks noGrp="1"/>
          </p:cNvSpPr>
          <p:nvPr>
            <p:ph type="title" idx="4294967295"/>
          </p:nvPr>
        </p:nvSpPr>
        <p:spPr>
          <a:xfrm>
            <a:off x="1312897" y="379346"/>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63" name="Motivating and empowering our worship of the Father through Christ…"/>
          <p:cNvSpPr txBox="1">
            <a:spLocks noGrp="1"/>
          </p:cNvSpPr>
          <p:nvPr>
            <p:ph type="body" idx="4294967295"/>
          </p:nvPr>
        </p:nvSpPr>
        <p:spPr>
          <a:xfrm>
            <a:off x="684106" y="3190239"/>
            <a:ext cx="12083628" cy="4967113"/>
          </a:xfrm>
          <a:prstGeom prst="rect">
            <a:avLst/>
          </a:prstGeom>
        </p:spPr>
        <p:txBody>
          <a:bodyPr>
            <a:normAutofit/>
          </a:bodyPr>
          <a:lstStyle/>
          <a:p>
            <a:pPr marL="504748" indent="-504748" algn="r" defTabSz="1387178" rtl="1">
              <a:lnSpc>
                <a:spcPct val="90000"/>
              </a:lnSpc>
              <a:spcBef>
                <a:spcPts val="900"/>
              </a:spcBef>
              <a:buChar char="●"/>
              <a:defRPr sz="3680" b="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تحفيز وتقوية عبادتنا للآب من خلال المسيح</a:t>
            </a:r>
            <a:endParaRPr dirty="0">
              <a:latin typeface="Arial" panose="020B0604020202020204" pitchFamily="34" charset="0"/>
              <a:cs typeface="Arial" panose="020B0604020202020204" pitchFamily="34" charset="0"/>
            </a:endParaRPr>
          </a:p>
          <a:p>
            <a:pPr marL="520192" indent="-520192" defTabSz="1387178">
              <a:lnSpc>
                <a:spcPct val="90000"/>
              </a:lnSpc>
              <a:spcBef>
                <a:spcPts val="900"/>
              </a:spcBef>
              <a:buClr>
                <a:schemeClr val="accent1">
                  <a:lumOff val="44000"/>
                </a:schemeClr>
              </a:buClr>
              <a:buSzTx/>
              <a:buFont typeface="Wingdings"/>
              <a:buNone/>
              <a:defRPr sz="1760">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endParaRPr lang="en-US" sz="3680" dirty="0">
              <a:latin typeface="Arial" panose="020B0604020202020204" pitchFamily="34" charset="0"/>
              <a:cs typeface="Arial" panose="020B0604020202020204" pitchFamily="34" charset="0"/>
            </a:endParaRPr>
          </a:p>
          <a:p>
            <a:pPr marL="520192" indent="-520192" algn="ctr" defTabSz="1387178">
              <a:lnSpc>
                <a:spcPct val="90000"/>
              </a:lnSpc>
              <a:spcBef>
                <a:spcPts val="900"/>
              </a:spcBef>
              <a:buClr>
                <a:schemeClr val="accent1">
                  <a:lumOff val="44000"/>
                </a:schemeClr>
              </a:buClr>
              <a:buSzTx/>
              <a:buFont typeface="Wingdings"/>
              <a:buNone/>
              <a:defRPr sz="1760">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rPr lang="ar-JO" sz="3680" dirty="0">
                <a:latin typeface="Arial" panose="020B0604020202020204" pitchFamily="34" charset="0"/>
                <a:cs typeface="Arial" panose="020B0604020202020204" pitchFamily="34" charset="0"/>
              </a:rPr>
              <a:t>لأننا نحن الختان، الذين نعبد الله بالروح، ونفتخر في المسيح يسوع، ولا نتكل على الجسد (فيلبي 3: 3)</a:t>
            </a:r>
            <a:endParaRPr sz="3680" dirty="0">
              <a:latin typeface="Arial" panose="020B0604020202020204" pitchFamily="34" charset="0"/>
              <a:cs typeface="Arial" panose="020B0604020202020204" pitchFamily="34" charset="0"/>
            </a:endParaRPr>
          </a:p>
          <a:p>
            <a:pPr marL="0" lvl="1" indent="274320" defTabSz="1387178">
              <a:lnSpc>
                <a:spcPct val="90000"/>
              </a:lnSpc>
              <a:spcBef>
                <a:spcPts val="0"/>
              </a:spcBef>
              <a:buClr>
                <a:schemeClr val="accent1">
                  <a:lumOff val="44000"/>
                </a:schemeClr>
              </a:buClr>
              <a:buSzTx/>
              <a:buFont typeface="Wingdings"/>
              <a:buNone/>
              <a:defRPr sz="272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endParaRPr sz="3680" dirty="0">
              <a:latin typeface="Traditional Arabic" panose="02020603050405020304" pitchFamily="18" charset="-78"/>
              <a:cs typeface="Traditional Arabic" panose="02020603050405020304" pitchFamily="18" charset="-78"/>
            </a:endParaRPr>
          </a:p>
          <a:p>
            <a:pPr marL="0" lvl="1" indent="274320" algn="ctr" defTabSz="1387178">
              <a:lnSpc>
                <a:spcPct val="90000"/>
              </a:lnSpc>
              <a:spcBef>
                <a:spcPts val="0"/>
              </a:spcBef>
              <a:buClr>
                <a:schemeClr val="accent1">
                  <a:lumOff val="44000"/>
                </a:schemeClr>
              </a:buClr>
              <a:buSzTx/>
              <a:buFont typeface="Wingdings"/>
              <a:buNone/>
              <a:defRPr sz="368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rPr lang="ar-JO" dirty="0">
                <a:latin typeface="Traditional Arabic" panose="02020603050405020304" pitchFamily="18" charset="-78"/>
                <a:cs typeface="Traditional Arabic" panose="02020603050405020304" pitchFamily="18" charset="-78"/>
              </a:rPr>
              <a:t>امتلئوا بالروح، مكلمين بعضكم بعضا بمزامير وتسابيح وأغاني روحية، مترنمين ومرتلين في قلوبكم للرب(أفسس 5: 18-19)</a:t>
            </a:r>
            <a:endParaRPr dirty="0">
              <a:latin typeface="Traditional Arabic" panose="02020603050405020304" pitchFamily="18" charset="-78"/>
              <a:cs typeface="Traditional Arabic" panose="02020603050405020304" pitchFamily="18" charset="-78"/>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He glorifies Christ by . . ."/>
          <p:cNvSpPr txBox="1">
            <a:spLocks noGrp="1"/>
          </p:cNvSpPr>
          <p:nvPr>
            <p:ph type="title" idx="4294967295"/>
          </p:nvPr>
        </p:nvSpPr>
        <p:spPr>
          <a:xfrm>
            <a:off x="108937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66" name="Motivating and empowering our worship of the Father through Christ…"/>
          <p:cNvSpPr txBox="1">
            <a:spLocks noGrp="1"/>
          </p:cNvSpPr>
          <p:nvPr>
            <p:ph type="body" idx="4294967295"/>
          </p:nvPr>
        </p:nvSpPr>
        <p:spPr>
          <a:xfrm>
            <a:off x="684106" y="3190239"/>
            <a:ext cx="12083628" cy="5206437"/>
          </a:xfrm>
          <a:prstGeom prst="rect">
            <a:avLst/>
          </a:prstGeom>
        </p:spPr>
        <p:txBody>
          <a:bodyPr>
            <a:normAutofit/>
          </a:bodyPr>
          <a:lstStyle/>
          <a:p>
            <a:pPr marL="504748" marR="0" lvl="0" indent="-504748" algn="r" defTabSz="1387178" rtl="1" eaLnBrk="1" fontAlgn="auto" latinLnBrk="0" hangingPunct="1">
              <a:lnSpc>
                <a:spcPct val="90000"/>
              </a:lnSpc>
              <a:spcBef>
                <a:spcPts val="900"/>
              </a:spcBef>
              <a:spcAft>
                <a:spcPts val="0"/>
              </a:spcAft>
              <a:buClrTx/>
              <a:buSzPct val="100000"/>
              <a:buFontTx/>
              <a:buChar char="●"/>
              <a:tabLst/>
              <a:defRPr sz="3680" b="1">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r>
              <a:rPr kumimoji="0" lang="ar-JO" sz="3680" b="1"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rPr>
              <a:t>تحفيز وتقوية عبادتنا للآب من خلال المسيح</a:t>
            </a:r>
          </a:p>
          <a:p>
            <a:pPr marL="630936" indent="-630936" defTabSz="1733973">
              <a:lnSpc>
                <a:spcPct val="90000"/>
              </a:lnSpc>
              <a:spcBef>
                <a:spcPts val="1100"/>
              </a:spcBef>
              <a:buChar char="●"/>
              <a:defRPr sz="4700" b="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endParaRPr dirty="0">
              <a:latin typeface="Arial" panose="020B0604020202020204" pitchFamily="34" charset="0"/>
              <a:cs typeface="Arial" panose="020B0604020202020204" pitchFamily="34" charset="0"/>
            </a:endParaRPr>
          </a:p>
          <a:p>
            <a:pPr marL="1125938" lvl="1" indent="-783038" algn="r" defTabSz="1733973" rtl="1">
              <a:lnSpc>
                <a:spcPct val="90000"/>
              </a:lnSpc>
              <a:spcBef>
                <a:spcPts val="0"/>
              </a:spcBef>
              <a:buChar char="◇"/>
              <a:defRPr sz="3800" i="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ربط الإعلان والتجاوب / الرأس والقلب</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Revelation                                         Response"/>
          <p:cNvSpPr txBox="1">
            <a:spLocks noGrp="1"/>
          </p:cNvSpPr>
          <p:nvPr>
            <p:ph type="title" idx="4294967295"/>
          </p:nvPr>
        </p:nvSpPr>
        <p:spPr>
          <a:xfrm>
            <a:off x="-1" y="1304995"/>
            <a:ext cx="13004802" cy="1510454"/>
          </a:xfrm>
          <a:prstGeom prst="rect">
            <a:avLst/>
          </a:prstGeom>
        </p:spPr>
        <p:txBody>
          <a:bodyPr>
            <a:normAutofit/>
          </a:bodyPr>
          <a:lstStyle>
            <a:lvl1pPr defTabSz="1335159">
              <a:defRPr sz="5236">
                <a:solidFill>
                  <a:srgbClr val="194431"/>
                </a:solidFill>
                <a:effectLst>
                  <a:outerShdw blurRad="9779" dist="19558"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الإعلان   </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669" name="Double-click to edit"/>
          <p:cNvSpPr txBox="1">
            <a:spLocks noGrp="1"/>
          </p:cNvSpPr>
          <p:nvPr>
            <p:ph type="body" sz="quarter" idx="4294967295"/>
          </p:nvPr>
        </p:nvSpPr>
        <p:spPr>
          <a:xfrm>
            <a:off x="3587044" y="1557866"/>
            <a:ext cx="816187" cy="4375049"/>
          </a:xfrm>
          <a:prstGeom prst="rect">
            <a:avLst/>
          </a:prstGeom>
          <a:solidFill>
            <a:srgbClr val="000000"/>
          </a:solidFill>
          <a:ln>
            <a:solidFill>
              <a:srgbClr val="000000"/>
            </a:solidFill>
            <a:miter lim="800000"/>
          </a:ln>
        </p:spPr>
        <p:txBody>
          <a:bodyPr anchor="ctr">
            <a:normAutofit/>
          </a:bodyPr>
          <a:lstStyle/>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defTabSz="1369839">
              <a:lnSpc>
                <a:spcPct val="80000"/>
              </a:lnSpc>
              <a:spcBef>
                <a:spcPts val="2900"/>
              </a:spcBef>
              <a:buClr>
                <a:schemeClr val="accent1">
                  <a:lumOff val="44000"/>
                </a:schemeClr>
              </a:buClr>
              <a:buSzTx/>
              <a:buFont typeface="Wingdings"/>
              <a:buNone/>
              <a:defRPr sz="2212">
                <a:solidFill>
                  <a:schemeClr val="accent1">
                    <a:lumOff val="44000"/>
                  </a:schemeClr>
                </a:solidFill>
                <a:effectLst>
                  <a:outerShdw blurRad="10033" dist="20066" dir="2700000" rotWithShape="0">
                    <a:srgbClr val="F0E6C3"/>
                  </a:outerShdw>
                </a:effectLst>
                <a:latin typeface="Book Antiqua"/>
                <a:ea typeface="Book Antiqua"/>
                <a:cs typeface="Book Antiqua"/>
                <a:sym typeface="Book Antiqua"/>
              </a:defRPr>
            </a:pPr>
            <a:r>
              <a:rPr>
                <a:latin typeface="Arial" panose="020B0604020202020204" pitchFamily="34" charset="0"/>
                <a:cs typeface="Arial" panose="020B0604020202020204" pitchFamily="34" charset="0"/>
              </a:rPr>
              <a:t>          </a:t>
            </a:r>
          </a:p>
        </p:txBody>
      </p:sp>
      <p:sp>
        <p:nvSpPr>
          <p:cNvPr id="670" name="Shape"/>
          <p:cNvSpPr/>
          <p:nvPr/>
        </p:nvSpPr>
        <p:spPr>
          <a:xfrm rot="10800000">
            <a:off x="8735342" y="1557866"/>
            <a:ext cx="1571414" cy="5183859"/>
          </a:xfrm>
          <a:custGeom>
            <a:avLst/>
            <a:gdLst/>
            <a:ahLst/>
            <a:cxnLst>
              <a:cxn ang="0">
                <a:pos x="wd2" y="hd2"/>
              </a:cxn>
              <a:cxn ang="5400000">
                <a:pos x="wd2" y="hd2"/>
              </a:cxn>
              <a:cxn ang="10800000">
                <a:pos x="wd2" y="hd2"/>
              </a:cxn>
              <a:cxn ang="16200000">
                <a:pos x="wd2" y="hd2"/>
              </a:cxn>
            </a:cxnLst>
            <a:rect l="0" t="0" r="r" b="b"/>
            <a:pathLst>
              <a:path w="21600" h="21600" extrusionOk="0">
                <a:moveTo>
                  <a:pt x="0" y="13861"/>
                </a:moveTo>
                <a:lnTo>
                  <a:pt x="5400" y="13861"/>
                </a:lnTo>
                <a:lnTo>
                  <a:pt x="5400" y="0"/>
                </a:lnTo>
                <a:lnTo>
                  <a:pt x="16200" y="0"/>
                </a:lnTo>
                <a:lnTo>
                  <a:pt x="16200" y="13861"/>
                </a:lnTo>
                <a:lnTo>
                  <a:pt x="21600" y="13861"/>
                </a:lnTo>
                <a:lnTo>
                  <a:pt x="10800" y="21600"/>
                </a:lnTo>
                <a:close/>
              </a:path>
            </a:pathLst>
          </a:custGeom>
          <a:solidFill>
            <a:srgbClr val="000000"/>
          </a:solidFill>
          <a:ln w="12700">
            <a:solidFill>
              <a:srgbClr val="000000"/>
            </a:solidFill>
          </a:ln>
        </p:spPr>
        <p:txBody>
          <a:bodyPr lIns="65023" tIns="65023" rIns="65023" bIns="65023" anchor="ctr"/>
          <a:lstStyle/>
          <a:p>
            <a:pPr defTabSz="866986">
              <a:defRPr sz="3400">
                <a:latin typeface="+mj-lt"/>
                <a:ea typeface="+mj-ea"/>
                <a:cs typeface="+mj-cs"/>
                <a:sym typeface="Bell MT"/>
              </a:defRPr>
            </a:pPr>
            <a:endParaRPr>
              <a:latin typeface="Arial" panose="020B0604020202020204" pitchFamily="34" charset="0"/>
              <a:cs typeface="Arial" panose="020B0604020202020204" pitchFamily="34" charset="0"/>
            </a:endParaRPr>
          </a:p>
        </p:txBody>
      </p:sp>
      <p:grpSp>
        <p:nvGrpSpPr>
          <p:cNvPr id="674" name="Group"/>
          <p:cNvGrpSpPr/>
          <p:nvPr/>
        </p:nvGrpSpPr>
        <p:grpSpPr>
          <a:xfrm>
            <a:off x="3718559" y="6897511"/>
            <a:ext cx="6078814" cy="1317315"/>
            <a:chOff x="0" y="0"/>
            <a:chExt cx="6078812" cy="1317313"/>
          </a:xfrm>
        </p:grpSpPr>
        <p:sp>
          <p:nvSpPr>
            <p:cNvPr id="671" name="Shape"/>
            <p:cNvSpPr/>
            <p:nvPr/>
          </p:nvSpPr>
          <p:spPr>
            <a:xfrm>
              <a:off x="0" y="0"/>
              <a:ext cx="6078813" cy="1309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623" y="21600"/>
                    <a:pt x="10325" y="21600"/>
                  </a:cubicBezTo>
                  <a:lnTo>
                    <a:pt x="11589" y="21600"/>
                  </a:lnTo>
                  <a:cubicBezTo>
                    <a:pt x="15731" y="21600"/>
                    <a:pt x="19471" y="16424"/>
                    <a:pt x="21091" y="8452"/>
                  </a:cubicBezTo>
                  <a:lnTo>
                    <a:pt x="21600" y="8452"/>
                  </a:lnTo>
                  <a:lnTo>
                    <a:pt x="21282" y="0"/>
                  </a:lnTo>
                  <a:lnTo>
                    <a:pt x="19318" y="8452"/>
                  </a:lnTo>
                  <a:lnTo>
                    <a:pt x="19827" y="8452"/>
                  </a:lnTo>
                  <a:cubicBezTo>
                    <a:pt x="18296" y="15984"/>
                    <a:pt x="14862" y="21058"/>
                    <a:pt x="10957" y="21559"/>
                  </a:cubicBezTo>
                  <a:lnTo>
                    <a:pt x="10957" y="21559"/>
                  </a:lnTo>
                  <a:cubicBezTo>
                    <a:pt x="5511" y="20860"/>
                    <a:pt x="1264" y="11416"/>
                    <a:pt x="1264" y="0"/>
                  </a:cubicBezTo>
                  <a:close/>
                </a:path>
              </a:pathLst>
            </a:custGeom>
            <a:solidFill>
              <a:srgbClr val="CF9E07"/>
            </a:solidFill>
            <a:ln w="12700" cap="flat">
              <a:solidFill>
                <a:srgbClr val="F3BA00"/>
              </a:solidFill>
              <a:prstDash val="solid"/>
              <a:round/>
            </a:ln>
            <a:effectLst>
              <a:outerShdw blurRad="114300" rotWithShape="0">
                <a:srgbClr val="808080">
                  <a:alpha val="39997"/>
                </a:srgbClr>
              </a:outerShdw>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p:txBody>
        </p:sp>
        <p:sp>
          <p:nvSpPr>
            <p:cNvPr id="672" name="Shape"/>
            <p:cNvSpPr/>
            <p:nvPr/>
          </p:nvSpPr>
          <p:spPr>
            <a:xfrm>
              <a:off x="0" y="0"/>
              <a:ext cx="3261589" cy="1309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8616" y="21600"/>
                    <a:pt x="19243" y="21600"/>
                  </a:cubicBezTo>
                  <a:lnTo>
                    <a:pt x="21600" y="21600"/>
                  </a:lnTo>
                  <a:cubicBezTo>
                    <a:pt x="10972" y="21600"/>
                    <a:pt x="2357" y="11929"/>
                    <a:pt x="2357" y="0"/>
                  </a:cubicBezTo>
                  <a:close/>
                </a:path>
              </a:pathLst>
            </a:custGeom>
            <a:solidFill>
              <a:srgbClr val="A67E06"/>
            </a:solidFill>
            <a:ln w="12700" cap="flat">
              <a:noFill/>
              <a:miter lim="400000"/>
            </a:ln>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p:txBody>
        </p:sp>
        <p:sp>
          <p:nvSpPr>
            <p:cNvPr id="673" name="Line"/>
            <p:cNvSpPr/>
            <p:nvPr/>
          </p:nvSpPr>
          <p:spPr>
            <a:xfrm>
              <a:off x="3083663" y="1299251"/>
              <a:ext cx="177926" cy="180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395" y="21600"/>
                    <a:pt x="7192" y="14397"/>
                    <a:pt x="0" y="0"/>
                  </a:cubicBezTo>
                </a:path>
              </a:pathLst>
            </a:custGeom>
            <a:noFill/>
            <a:ln w="12700" cap="flat">
              <a:solidFill>
                <a:srgbClr val="F3BA00"/>
              </a:solidFill>
              <a:prstDash val="solid"/>
              <a:round/>
            </a:ln>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p:txBody>
        </p:sp>
      </p:grpSp>
      <p:sp>
        <p:nvSpPr>
          <p:cNvPr id="675" name="Holy Spirit"/>
          <p:cNvSpPr txBox="1"/>
          <p:nvPr/>
        </p:nvSpPr>
        <p:spPr>
          <a:xfrm>
            <a:off x="5122446" y="7132319"/>
            <a:ext cx="3313064" cy="803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866986">
              <a:defRPr>
                <a:solidFill>
                  <a:schemeClr val="accent1">
                    <a:lumOff val="44000"/>
                  </a:schemeClr>
                </a:solidFill>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الروح القدس</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He glorifies Christ by . . ."/>
          <p:cNvSpPr txBox="1">
            <a:spLocks noGrp="1"/>
          </p:cNvSpPr>
          <p:nvPr>
            <p:ph type="title" idx="4294967295"/>
          </p:nvPr>
        </p:nvSpPr>
        <p:spPr>
          <a:xfrm>
            <a:off x="108937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t>هو يمجد المسيح من خلال ...</a:t>
            </a:r>
            <a:endParaRPr dirty="0"/>
          </a:p>
        </p:txBody>
      </p:sp>
      <p:sp>
        <p:nvSpPr>
          <p:cNvPr id="678" name="Motivating and empowering our worship of the Father through Christ…"/>
          <p:cNvSpPr txBox="1">
            <a:spLocks noGrp="1"/>
          </p:cNvSpPr>
          <p:nvPr>
            <p:ph type="body" idx="4294967295"/>
          </p:nvPr>
        </p:nvSpPr>
        <p:spPr>
          <a:xfrm>
            <a:off x="684106" y="3190239"/>
            <a:ext cx="12083628" cy="5206437"/>
          </a:xfrm>
          <a:prstGeom prst="rect">
            <a:avLst/>
          </a:prstGeom>
        </p:spPr>
        <p:txBody>
          <a:bodyPr>
            <a:normAutofit/>
          </a:bodyPr>
          <a:lstStyle/>
          <a:p>
            <a:pPr marL="504748" marR="0" lvl="0" indent="-504748" algn="r" defTabSz="1387178" rtl="1" eaLnBrk="1" fontAlgn="auto" latinLnBrk="0" hangingPunct="1">
              <a:lnSpc>
                <a:spcPct val="90000"/>
              </a:lnSpc>
              <a:spcBef>
                <a:spcPts val="900"/>
              </a:spcBef>
              <a:spcAft>
                <a:spcPts val="0"/>
              </a:spcAft>
              <a:buClrTx/>
              <a:buSzPct val="100000"/>
              <a:buFontTx/>
              <a:buChar char="●"/>
              <a:tabLst/>
              <a:defRPr sz="3680" b="1">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r>
              <a:rPr kumimoji="0" lang="ar-JO" sz="3680" b="1"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rPr>
              <a:t>تحفيز وتقوية عبادتنا للآب من خلال المسيح</a:t>
            </a:r>
          </a:p>
          <a:p>
            <a:pPr marL="630936" marR="0" lvl="0" indent="-630936" algn="l" defTabSz="1733973" eaLnBrk="1" fontAlgn="auto" latinLnBrk="0" hangingPunct="1">
              <a:lnSpc>
                <a:spcPct val="90000"/>
              </a:lnSpc>
              <a:spcBef>
                <a:spcPts val="1100"/>
              </a:spcBef>
              <a:spcAft>
                <a:spcPts val="0"/>
              </a:spcAft>
              <a:buClrTx/>
              <a:buSzPct val="100000"/>
              <a:buFontTx/>
              <a:buChar char="●"/>
              <a:tabLst/>
              <a:defRPr sz="4700" b="1">
                <a:solidFill>
                  <a:srgbClr val="8F8F8F">
                    <a:lumOff val="44000"/>
                  </a:srgbClr>
                </a:solidFill>
                <a:effectLst>
                  <a:outerShdw blurRad="12700" dist="25400" dir="2700000" rotWithShape="0">
                    <a:srgbClr val="000000"/>
                  </a:outerShdw>
                </a:effectLst>
                <a:latin typeface="Book Antiqua"/>
                <a:ea typeface="Book Antiqua"/>
                <a:cs typeface="Book Antiqua"/>
                <a:sym typeface="Book Antiqua"/>
              </a:defRPr>
            </a:pPr>
            <a:endParaRPr kumimoji="0" lang="ar-JO" sz="4700" b="1" u="none" strike="noStrike" kern="0" cap="none" spc="0" normalizeH="0" baseline="0" noProof="0" dirty="0">
              <a:ln>
                <a:noFill/>
              </a:ln>
              <a:solidFill>
                <a:srgbClr val="8F8F8F">
                  <a:lumOff val="44000"/>
                </a:srgbClr>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ok Antiqua"/>
            </a:endParaRPr>
          </a:p>
          <a:p>
            <a:pPr marL="1125938" marR="0" lvl="1" indent="-783038" algn="r" defTabSz="1733973" rtl="1" eaLnBrk="1" fontAlgn="auto" latinLnBrk="0" hangingPunct="1">
              <a:lnSpc>
                <a:spcPct val="90000"/>
              </a:lnSpc>
              <a:spcBef>
                <a:spcPts val="0"/>
              </a:spcBef>
              <a:spcAft>
                <a:spcPts val="0"/>
              </a:spcAft>
              <a:buClrTx/>
              <a:buSzPct val="100000"/>
              <a:buFontTx/>
              <a:buChar char="◇"/>
              <a:tabLst/>
              <a:defRPr sz="3800" i="1">
                <a:solidFill>
                  <a:srgbClr val="8F8F8F">
                    <a:lumOff val="44000"/>
                  </a:srgbClr>
                </a:solidFill>
                <a:effectLst>
                  <a:outerShdw blurRad="12700" dist="25400" dir="2700000" rotWithShape="0">
                    <a:srgbClr val="000000"/>
                  </a:outerShdw>
                </a:effectLst>
                <a:latin typeface="Book Antiqua"/>
                <a:ea typeface="Book Antiqua"/>
                <a:cs typeface="Book Antiqua"/>
                <a:sym typeface="Book Antiqua"/>
              </a:defRPr>
            </a:pPr>
            <a:r>
              <a:rPr kumimoji="0" lang="ar-JO" sz="3800" b="0" u="none" strike="noStrike" kern="0" cap="none" spc="0" normalizeH="0" baseline="0" noProof="0" dirty="0">
                <a:ln>
                  <a:noFill/>
                </a:ln>
                <a:solidFill>
                  <a:srgbClr val="8F8F8F">
                    <a:lumOff val="44000"/>
                  </a:srgbClr>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ok Antiqua"/>
              </a:rPr>
              <a:t>ربط الإعلان والتجاوب / الرأس والقلب</a:t>
            </a:r>
          </a:p>
          <a:p>
            <a:pPr marL="0" lvl="1" indent="166878" defTabSz="1265800">
              <a:lnSpc>
                <a:spcPct val="90000"/>
              </a:lnSpc>
              <a:spcBef>
                <a:spcPts val="0"/>
              </a:spcBef>
              <a:buSzTx/>
              <a:buNone/>
              <a:defRPr sz="277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sz="3504" dirty="0">
              <a:latin typeface="Arial" panose="020B0604020202020204" pitchFamily="34" charset="0"/>
              <a:cs typeface="Arial" panose="020B0604020202020204" pitchFamily="34" charset="0"/>
            </a:endParaRPr>
          </a:p>
          <a:p>
            <a:pPr marL="712440" lvl="1" indent="-462123" algn="r" defTabSz="1265800" rtl="1">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rPr lang="ar-JO" sz="3800" dirty="0">
                <a:latin typeface="Arial" panose="020B0604020202020204" pitchFamily="34" charset="0"/>
                <a:cs typeface="Arial" panose="020B0604020202020204" pitchFamily="34" charset="0"/>
              </a:rPr>
              <a:t>المسيح هو الطريق – الروح القدس هو المرشد</a:t>
            </a:r>
            <a:endParaRPr sz="3800" dirty="0">
              <a:latin typeface="Arial" panose="020B0604020202020204" pitchFamily="34" charset="0"/>
              <a:cs typeface="Arial" panose="020B0604020202020204" pitchFamily="34" charset="0"/>
            </a:endParaRPr>
          </a:p>
          <a:p>
            <a:pPr marL="688371" lvl="1" indent="-438054" defTabSz="1265800">
              <a:lnSpc>
                <a:spcPct val="90000"/>
              </a:lnSpc>
              <a:spcBef>
                <a:spcPts val="0"/>
              </a:spcBef>
              <a:buChar char="◇"/>
              <a:defRPr sz="1022"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b="1" dirty="0">
              <a:latin typeface="Arial" panose="020B0604020202020204" pitchFamily="34" charset="0"/>
              <a:cs typeface="Arial" panose="020B0604020202020204" pitchFamily="34" charset="0"/>
            </a:endParaRPr>
          </a:p>
          <a:p>
            <a:pPr marL="712440" lvl="1" indent="-462123" defTabSz="1265800">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b="1" dirty="0">
              <a:latin typeface="Arial" panose="020B0604020202020204" pitchFamily="34" charset="0"/>
              <a:cs typeface="Arial" panose="020B0604020202020204" pitchFamily="34" charset="0"/>
            </a:endParaRPr>
          </a:p>
          <a:p>
            <a:pPr marL="712440" lvl="1" indent="-462123" algn="r" defTabSz="1265800" rtl="1">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نستطيع أن نأتي إلى الآب في العبادة بسبب خدمة المسيح، نريد أن نأتي إلى الآب في العبادة بسبب خدمة الروح القدس.</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He glorifies Christ by . . ."/>
          <p:cNvSpPr txBox="1">
            <a:spLocks noGrp="1"/>
          </p:cNvSpPr>
          <p:nvPr>
            <p:ph type="title" idx="4294967295"/>
          </p:nvPr>
        </p:nvSpPr>
        <p:spPr>
          <a:xfrm>
            <a:off x="117065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81" name="Producing growth in Christlikeness in us individually and as a Church.…"/>
          <p:cNvSpPr txBox="1">
            <a:spLocks noGrp="1"/>
          </p:cNvSpPr>
          <p:nvPr>
            <p:ph type="body" idx="4294967295"/>
          </p:nvPr>
        </p:nvSpPr>
        <p:spPr>
          <a:xfrm>
            <a:off x="541866" y="3034453"/>
            <a:ext cx="12083628" cy="5310294"/>
          </a:xfrm>
          <a:prstGeom prst="rect">
            <a:avLst/>
          </a:prstGeom>
        </p:spPr>
        <p:txBody>
          <a:bodyPr>
            <a:normAutofit/>
          </a:bodyPr>
          <a:lstStyle/>
          <a:p>
            <a:pPr marL="536295" indent="-536295" algn="r" defTabSz="1473877" rtl="1">
              <a:lnSpc>
                <a:spcPct val="90000"/>
              </a:lnSpc>
              <a:spcBef>
                <a:spcPts val="900"/>
              </a:spcBef>
              <a:buChar char="●"/>
              <a:defRPr sz="3910" b="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rPr lang="ar-JO" dirty="0">
                <a:latin typeface="Traditional Arabic" panose="02020603050405020304" pitchFamily="18" charset="-78"/>
                <a:cs typeface="Traditional Arabic" panose="02020603050405020304" pitchFamily="18" charset="-78"/>
              </a:rPr>
              <a:t>إنتاج النمو عبر التشبه بالمسيح فينا فردياً أو ككنيسة</a:t>
            </a:r>
          </a:p>
          <a:p>
            <a:pPr marL="0" indent="0" algn="r" defTabSz="1473877" rtl="1">
              <a:lnSpc>
                <a:spcPct val="90000"/>
              </a:lnSpc>
              <a:spcBef>
                <a:spcPts val="900"/>
              </a:spcBef>
              <a:buNone/>
              <a:defRPr sz="3910" b="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dirty="0">
              <a:latin typeface="Traditional Arabic" panose="02020603050405020304" pitchFamily="18" charset="-78"/>
              <a:cs typeface="Traditional Arabic" panose="02020603050405020304" pitchFamily="18" charset="-78"/>
            </a:endParaRPr>
          </a:p>
          <a:p>
            <a:pPr marL="552704" indent="-552704" defTabSz="1473877">
              <a:lnSpc>
                <a:spcPct val="90000"/>
              </a:lnSpc>
              <a:spcBef>
                <a:spcPts val="900"/>
              </a:spcBef>
              <a:buClr>
                <a:schemeClr val="accent1">
                  <a:lumOff val="44000"/>
                </a:schemeClr>
              </a:buClr>
              <a:buSzTx/>
              <a:buFont typeface="Wingdings"/>
              <a:buNone/>
              <a:defRPr sz="1020">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sz="1800" dirty="0">
              <a:latin typeface="Traditional Arabic" panose="02020603050405020304" pitchFamily="18" charset="-78"/>
              <a:cs typeface="Traditional Arabic" panose="02020603050405020304" pitchFamily="18" charset="-78"/>
            </a:endParaRPr>
          </a:p>
          <a:p>
            <a:pPr marL="0" lvl="1" indent="291465" algn="ctr" defTabSz="1473877">
              <a:lnSpc>
                <a:spcPct val="90000"/>
              </a:lnSpc>
              <a:spcBef>
                <a:spcPts val="0"/>
              </a:spcBef>
              <a:buClr>
                <a:schemeClr val="accent1">
                  <a:lumOff val="44000"/>
                </a:schemeClr>
              </a:buClr>
              <a:buSzTx/>
              <a:buFont typeface="Wingdings"/>
              <a:buNone/>
              <a:defRPr sz="22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rPr lang="ar-JO" sz="3600" dirty="0">
                <a:latin typeface="Traditional Arabic" panose="02020603050405020304" pitchFamily="18" charset="-78"/>
                <a:cs typeface="Traditional Arabic" panose="02020603050405020304" pitchFamily="18" charset="-78"/>
              </a:rPr>
              <a:t>ونحن جميعا ناظرين مجد الرب بوجه مكشوف، كما في مرآة، نتغير إلى تلك الصورة عينها، من مجد إلى مجد، كما من الرب الروح  (2 كورنثوس 3: 18)</a:t>
            </a:r>
            <a:endParaRPr sz="3600" dirty="0">
              <a:latin typeface="Traditional Arabic" panose="02020603050405020304" pitchFamily="18" charset="-78"/>
              <a:cs typeface="Traditional Arabic" panose="02020603050405020304" pitchFamily="18" charset="-78"/>
            </a:endParaRPr>
          </a:p>
          <a:p>
            <a:pPr marL="0" lvl="1" indent="291465" defTabSz="1473877">
              <a:lnSpc>
                <a:spcPct val="90000"/>
              </a:lnSpc>
              <a:spcBef>
                <a:spcPts val="0"/>
              </a:spcBef>
              <a:buClr>
                <a:schemeClr val="accent1">
                  <a:lumOff val="44000"/>
                </a:schemeClr>
              </a:buClr>
              <a:buSzTx/>
              <a:buFont typeface="Wingdings"/>
              <a:buNone/>
              <a:defRPr sz="39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dirty="0">
              <a:latin typeface="Traditional Arabic" panose="02020603050405020304" pitchFamily="18" charset="-78"/>
              <a:cs typeface="Traditional Arabic" panose="02020603050405020304" pitchFamily="18" charset="-78"/>
            </a:endParaRPr>
          </a:p>
          <a:p>
            <a:pPr marL="0" lvl="1" indent="291465" algn="ctr" defTabSz="1473877">
              <a:lnSpc>
                <a:spcPct val="90000"/>
              </a:lnSpc>
              <a:spcBef>
                <a:spcPts val="0"/>
              </a:spcBef>
              <a:buClr>
                <a:schemeClr val="accent1">
                  <a:lumOff val="44000"/>
                </a:schemeClr>
              </a:buClr>
              <a:buSzTx/>
              <a:buFont typeface="Wingdings"/>
              <a:buNone/>
              <a:defRPr sz="39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rPr lang="ar-JO" dirty="0">
                <a:latin typeface="Traditional Arabic" panose="02020603050405020304" pitchFamily="18" charset="-78"/>
                <a:cs typeface="Traditional Arabic" panose="02020603050405020304" pitchFamily="18" charset="-78"/>
              </a:rPr>
              <a:t>الذي فيه أنتم أيضا مبنيون معا، مسكنا لله في الروح (أفسس 2: 22)</a:t>
            </a:r>
            <a:endParaRPr dirty="0">
              <a:latin typeface="Traditional Arabic" panose="02020603050405020304" pitchFamily="18" charset="-78"/>
              <a:cs typeface="Traditional Arabic" panose="02020603050405020304" pitchFamily="18" charset="-78"/>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Double-click to edit"/>
          <p:cNvSpPr txBox="1">
            <a:spLocks noGrp="1"/>
          </p:cNvSpPr>
          <p:nvPr>
            <p:ph type="title" idx="4294967295"/>
          </p:nvPr>
        </p:nvSpPr>
        <p:spPr>
          <a:xfrm>
            <a:off x="1089377" y="619329"/>
            <a:ext cx="10826046" cy="1510454"/>
          </a:xfrm>
          <a:prstGeom prst="rect">
            <a:avLst/>
          </a:prstGeom>
        </p:spPr>
        <p:txBody>
          <a:bodyPr>
            <a:normAutofit/>
          </a:bodyPr>
          <a:lstStyle>
            <a:lvl1pPr defTabSz="1733973">
              <a:defRPr sz="90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
        <p:nvSpPr>
          <p:cNvPr id="684" name="The utter Christ-centeredness…"/>
          <p:cNvSpPr txBox="1">
            <a:spLocks noGrp="1"/>
          </p:cNvSpPr>
          <p:nvPr>
            <p:ph type="body" idx="4294967295"/>
          </p:nvPr>
        </p:nvSpPr>
        <p:spPr>
          <a:xfrm>
            <a:off x="541866" y="3034453"/>
            <a:ext cx="12083628" cy="5310294"/>
          </a:xfrm>
          <a:prstGeom prst="rect">
            <a:avLst/>
          </a:prstGeom>
        </p:spPr>
        <p:txBody>
          <a:bodyPr>
            <a:normAutofit/>
          </a:bodyPr>
          <a:lstStyle/>
          <a:p>
            <a:pPr marL="0" indent="0" algn="ctr" defTabSz="1352499">
              <a:lnSpc>
                <a:spcPct val="110000"/>
              </a:lnSpc>
              <a:spcBef>
                <a:spcPts val="800"/>
              </a:spcBef>
              <a:buClr>
                <a:schemeClr val="accent1">
                  <a:lumOff val="44000"/>
                </a:schemeClr>
              </a:buClr>
              <a:buSzTx/>
              <a:buFont typeface="Wingdings"/>
              <a:buNone/>
              <a:defRPr sz="7019">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التمحور المطلق حول المسيح</a:t>
            </a:r>
          </a:p>
          <a:p>
            <a:pPr marL="0" indent="0" algn="ctr" defTabSz="1352499">
              <a:lnSpc>
                <a:spcPct val="110000"/>
              </a:lnSpc>
              <a:spcBef>
                <a:spcPts val="800"/>
              </a:spcBef>
              <a:buClr>
                <a:schemeClr val="accent1">
                  <a:lumOff val="44000"/>
                </a:schemeClr>
              </a:buClr>
              <a:buSzTx/>
              <a:buFont typeface="Wingdings"/>
              <a:buNone/>
              <a:defRPr sz="7019">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من كل عمل الروح</a:t>
            </a:r>
            <a:br>
              <a:rPr sz="7019"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 ل. باكر</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Double-click to edit"/>
          <p:cNvSpPr txBox="1">
            <a:spLocks noGrp="1"/>
          </p:cNvSpPr>
          <p:nvPr>
            <p:ph type="title" idx="4294967295"/>
          </p:nvPr>
        </p:nvSpPr>
        <p:spPr>
          <a:xfrm>
            <a:off x="1089377" y="619329"/>
            <a:ext cx="10826046" cy="1510454"/>
          </a:xfrm>
          <a:prstGeom prst="rect">
            <a:avLst/>
          </a:prstGeom>
        </p:spPr>
        <p:txBody>
          <a:bodyPr>
            <a:normAutofit/>
          </a:bodyPr>
          <a:lstStyle>
            <a:lvl1pPr defTabSz="1733973">
              <a:defRPr sz="90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
        <p:nvSpPr>
          <p:cNvPr id="687" name="1. How would you describe the Holy Spirit’s unique role?…"/>
          <p:cNvSpPr txBox="1">
            <a:spLocks noGrp="1"/>
          </p:cNvSpPr>
          <p:nvPr>
            <p:ph type="body" idx="4294967295"/>
          </p:nvPr>
        </p:nvSpPr>
        <p:spPr>
          <a:xfrm>
            <a:off x="541866" y="3034453"/>
            <a:ext cx="12083628" cy="5310294"/>
          </a:xfrm>
          <a:prstGeom prst="rect">
            <a:avLst/>
          </a:prstGeom>
        </p:spPr>
        <p:txBody>
          <a:bodyPr>
            <a:normAutofit/>
          </a:bodyPr>
          <a:lstStyle/>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1. كيف تصف دور الروح القدس الفريد؟</a:t>
            </a:r>
            <a:endParaRPr dirty="0">
              <a:latin typeface="Arial" panose="020B0604020202020204" pitchFamily="34" charset="0"/>
              <a:cs typeface="Arial" panose="020B0604020202020204" pitchFamily="34" charset="0"/>
            </a:endParaRPr>
          </a:p>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endParaRPr lang="en-US" dirty="0">
              <a:latin typeface="Arial" panose="020B0604020202020204" pitchFamily="34" charset="0"/>
              <a:cs typeface="Arial" panose="020B0604020202020204" pitchFamily="34" charset="0"/>
            </a:endParaRPr>
          </a:p>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هل تعتقد أنه يجب علينا أن نعبد الروح القدس؟</a:t>
            </a:r>
            <a:endParaRPr dirty="0">
              <a:latin typeface="Arial" panose="020B0604020202020204" pitchFamily="34" charset="0"/>
              <a:cs typeface="Arial" panose="020B0604020202020204" pitchFamily="34" charset="0"/>
            </a:endParaRPr>
          </a:p>
          <a:p>
            <a:pPr marL="0" indent="0" algn="ctr" defTabSz="953685">
              <a:lnSpc>
                <a:spcPct val="110000"/>
              </a:lnSpc>
              <a:spcBef>
                <a:spcPts val="600"/>
              </a:spcBef>
              <a:buClr>
                <a:schemeClr val="accent1">
                  <a:lumOff val="44000"/>
                </a:schemeClr>
              </a:buClr>
              <a:buSzTx/>
              <a:buFont typeface="Wingdings"/>
              <a:buNone/>
              <a:defRPr sz="374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br>
              <a:rPr sz="4950" dirty="0">
                <a:latin typeface="Arial" panose="020B0604020202020204" pitchFamily="34" charset="0"/>
                <a:cs typeface="Arial" panose="020B0604020202020204" pitchFamily="34" charset="0"/>
              </a:rPr>
            </a:br>
            <a:endParaRPr sz="495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1. Important Themes"/>
          <p:cNvSpPr txBox="1">
            <a:spLocks noGrp="1"/>
          </p:cNvSpPr>
          <p:nvPr>
            <p:ph type="title" idx="4294967295"/>
          </p:nvPr>
        </p:nvSpPr>
        <p:spPr>
          <a:xfrm>
            <a:off x="650239" y="139275"/>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1. مواضيع مهمة</a:t>
            </a:r>
            <a:endParaRPr dirty="0">
              <a:latin typeface="Arial" panose="020B0604020202020204" pitchFamily="34" charset="0"/>
              <a:cs typeface="Arial" panose="020B0604020202020204" pitchFamily="34" charset="0"/>
            </a:endParaRPr>
          </a:p>
        </p:txBody>
      </p:sp>
      <p:sp>
        <p:nvSpPr>
          <p:cNvPr id="565" name="Inward worship…"/>
          <p:cNvSpPr txBox="1">
            <a:spLocks noGrp="1"/>
          </p:cNvSpPr>
          <p:nvPr>
            <p:ph type="body" idx="4294967295"/>
          </p:nvPr>
        </p:nvSpPr>
        <p:spPr>
          <a:xfrm>
            <a:off x="650239" y="1571889"/>
            <a:ext cx="11704322" cy="8314827"/>
          </a:xfrm>
          <a:prstGeom prst="rect">
            <a:avLst/>
          </a:prstGeom>
        </p:spPr>
        <p:txBody>
          <a:bodyPr>
            <a:normAutofit/>
          </a:bodyPr>
          <a:lstStyle/>
          <a:p>
            <a:pPr marL="321468" indent="-321468" defTabSz="866986">
              <a:spcBef>
                <a:spcPts val="700"/>
              </a:spcBef>
              <a:buClr>
                <a:srgbClr val="FFCC00"/>
              </a:buClr>
              <a:buSzPct val="120000"/>
              <a:buChar char="•"/>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21468" indent="-321468" algn="r" defTabSz="866986" rtl="1">
              <a:spcBef>
                <a:spcPts val="700"/>
              </a:spcBef>
              <a:buClr>
                <a:srgbClr val="FFCC00"/>
              </a:buClr>
              <a:buSzPct val="120000"/>
              <a:buChar char="•"/>
              <a:defRPr sz="4500">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العبادة الداخلية</a:t>
            </a:r>
            <a:endParaRPr dirty="0">
              <a:latin typeface="Arial" panose="020B0604020202020204" pitchFamily="34" charset="0"/>
              <a:cs typeface="Arial" panose="020B0604020202020204" pitchFamily="34" charset="0"/>
            </a:endParaRPr>
          </a:p>
          <a:p>
            <a:pPr marL="321468" indent="-321468" defTabSz="866986">
              <a:spcBef>
                <a:spcPts val="700"/>
              </a:spcBef>
              <a:buClr>
                <a:srgbClr val="FFCC00"/>
              </a:buClr>
              <a:buSzPct val="120000"/>
              <a:buChar char="•"/>
              <a:defRPr sz="215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في العهد الجديد هناك درجة كبيرة من اللامبالاة للعبادة كشكل خارجي </a:t>
            </a: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وتكثيف جذري للعبادة كتجربة داخلية للقلب</a:t>
            </a: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 (جون بايبر)</a:t>
            </a:r>
            <a:endParaRPr dirty="0">
              <a:latin typeface="Arial" panose="020B0604020202020204" pitchFamily="34" charset="0"/>
              <a:cs typeface="Arial" panose="020B0604020202020204" pitchFamily="34" charset="0"/>
            </a:endParaRPr>
          </a:p>
          <a:p>
            <a:pPr marL="0" indent="0" defTabSz="866986">
              <a:spcBef>
                <a:spcPts val="700"/>
              </a:spcBef>
              <a:buSzTx/>
              <a:buNone/>
              <a:defRPr sz="15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0" indent="0" algn="ctr" defTabSz="866986">
              <a:spcBef>
                <a:spcPts val="700"/>
              </a:spcBef>
              <a:buSzTx/>
              <a:buNone/>
              <a:defRPr sz="3550" i="1">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قال لها يسوع: يا امرأة، صدقيني أنه تأتي ساعة، لا في هذا الجبل ولا في أورشليم تسجدون للآب.... ولكن تأتي ساعة وهي الآن، حين الساجدون الحقيقيون يسجدون للآب بالروح والحق، لأن الآب طالب مثل هؤلاء الساجدين له، الله روح. والذين يسجدون له فبالروح والحق ينبغي أن يسجدوا (يوحنا 4: 21، 23-24)</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1" name="Image Gallery"/>
          <p:cNvGrpSpPr/>
          <p:nvPr/>
        </p:nvGrpSpPr>
        <p:grpSpPr>
          <a:xfrm>
            <a:off x="-20800" y="22282"/>
            <a:ext cx="13046400" cy="10277188"/>
            <a:chOff x="0" y="0"/>
            <a:chExt cx="13046399" cy="10277186"/>
          </a:xfrm>
        </p:grpSpPr>
        <p:pic>
          <p:nvPicPr>
            <p:cNvPr id="689" name="Bartolome-esteban-murillo-jacob-s-dream.Jpg" descr="Bartolome-esteban-murillo-jacob-s-dream.Jpg"/>
            <p:cNvPicPr>
              <a:picLocks noChangeAspect="1"/>
            </p:cNvPicPr>
            <p:nvPr/>
          </p:nvPicPr>
          <p:blipFill>
            <a:blip r:embed="rId2"/>
            <a:srcRect l="4644" r="4644"/>
            <a:stretch>
              <a:fillRect/>
            </a:stretch>
          </p:blipFill>
          <p:spPr>
            <a:xfrm>
              <a:off x="0" y="0"/>
              <a:ext cx="13046400" cy="9718387"/>
            </a:xfrm>
            <a:prstGeom prst="rect">
              <a:avLst/>
            </a:prstGeom>
            <a:ln w="12700" cap="flat">
              <a:noFill/>
              <a:miter lim="400000"/>
            </a:ln>
            <a:effectLst/>
          </p:spPr>
        </p:pic>
        <p:sp>
          <p:nvSpPr>
            <p:cNvPr id="690" name="Type to enter a caption."/>
            <p:cNvSpPr/>
            <p:nvPr/>
          </p:nvSpPr>
          <p:spPr>
            <a:xfrm>
              <a:off x="0" y="9794586"/>
              <a:ext cx="13046400"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ctr">
                <a:defRPr sz="2200">
                  <a:solidFill>
                    <a:srgbClr val="194431"/>
                  </a:solidFill>
                  <a:latin typeface="Book Antiqua"/>
                  <a:ea typeface="Book Antiqua"/>
                  <a:cs typeface="Book Antiqua"/>
                  <a:sym typeface="Book Antiqua"/>
                </a:defRPr>
              </a:lvl1pPr>
            </a:lstStyle>
            <a:p>
              <a:r>
                <a:rPr>
                  <a:latin typeface="Arial" panose="020B0604020202020204" pitchFamily="34" charset="0"/>
                  <a:cs typeface="Arial" panose="020B0604020202020204" pitchFamily="34" charset="0"/>
                </a:rPr>
                <a:t>Type to enter a caption.</a:t>
              </a:r>
            </a:p>
          </p:txBody>
        </p:sp>
      </p:grpSp>
      <p:sp>
        <p:nvSpPr>
          <p:cNvPr id="692" name="6. The Role of Jesus Christ in Worship"/>
          <p:cNvSpPr txBox="1"/>
          <p:nvPr/>
        </p:nvSpPr>
        <p:spPr>
          <a:xfrm>
            <a:off x="1660595" y="3567176"/>
            <a:ext cx="9683611" cy="1270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7400">
                <a:solidFill>
                  <a:schemeClr val="accent1">
                    <a:lumOff val="44000"/>
                  </a:schemeClr>
                </a:solidFill>
                <a:effectLst>
                  <a:outerShdw blurRad="12700" dist="25400"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6. دور يسوع المسيح في العبادة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4" name="“Truly, truly, I say to you, you will see heaven opened, and the angels of God ascending and descending on the Son of Man.”…"/>
          <p:cNvSpPr txBox="1"/>
          <p:nvPr/>
        </p:nvSpPr>
        <p:spPr>
          <a:xfrm>
            <a:off x="1435495" y="1524931"/>
            <a:ext cx="10133811" cy="5286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6700">
                <a:solidFill>
                  <a:schemeClr val="accent1">
                    <a:lumOff val="44000"/>
                  </a:schemeClr>
                </a:solidFill>
                <a:latin typeface="Garamond"/>
                <a:ea typeface="Garamond"/>
                <a:cs typeface="Garamond"/>
                <a:sym typeface="Garamond"/>
              </a:defRPr>
            </a:pPr>
            <a:r>
              <a:rPr lang="ar-JO" dirty="0">
                <a:latin typeface="Arial" panose="020B0604020202020204" pitchFamily="34" charset="0"/>
                <a:cs typeface="Arial" panose="020B0604020202020204" pitchFamily="34" charset="0"/>
              </a:rPr>
              <a:t>الحق الحق أقول لكم: من الآن ترون السماء مفتوحة، وملائكة الله يصعدون وينزلون على ابن الإنسان.</a:t>
            </a:r>
          </a:p>
          <a:p>
            <a:pPr algn="ctr">
              <a:defRPr sz="6700">
                <a:solidFill>
                  <a:schemeClr val="accent1">
                    <a:lumOff val="44000"/>
                  </a:schemeClr>
                </a:solidFill>
                <a:latin typeface="Garamond"/>
                <a:ea typeface="Garamond"/>
                <a:cs typeface="Garamond"/>
                <a:sym typeface="Garamond"/>
              </a:defRPr>
            </a:pPr>
            <a:endParaRPr dirty="0">
              <a:latin typeface="Arial" panose="020B0604020202020204" pitchFamily="34" charset="0"/>
              <a:cs typeface="Arial" panose="020B0604020202020204" pitchFamily="34" charset="0"/>
            </a:endParaRPr>
          </a:p>
          <a:p>
            <a:pPr algn="ctr">
              <a:defRPr sz="6800">
                <a:solidFill>
                  <a:schemeClr val="accent1">
                    <a:lumOff val="44000"/>
                  </a:schemeClr>
                </a:solidFill>
                <a:latin typeface="Garamond"/>
                <a:ea typeface="Garamond"/>
                <a:cs typeface="Garamond"/>
                <a:sym typeface="Garamond"/>
              </a:defRPr>
            </a:pPr>
            <a:r>
              <a:rPr lang="ar-JO" sz="6700" dirty="0">
                <a:latin typeface="Arial" panose="020B0604020202020204" pitchFamily="34" charset="0"/>
                <a:cs typeface="Arial" panose="020B0604020202020204" pitchFamily="34" charset="0"/>
              </a:rPr>
              <a:t>يوحنا 1: 51</a:t>
            </a:r>
            <a:endParaRPr sz="82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6" name="Double-click to edit"/>
          <p:cNvSpPr txBox="1">
            <a:spLocks noGrp="1"/>
          </p:cNvSpPr>
          <p:nvPr>
            <p:ph type="title" idx="4294967295"/>
          </p:nvPr>
        </p:nvSpPr>
        <p:spPr>
          <a:xfrm>
            <a:off x="975359" y="3657600"/>
            <a:ext cx="11054082" cy="1219200"/>
          </a:xfrm>
          <a:prstGeom prst="rect">
            <a:avLst/>
          </a:prstGeom>
        </p:spPr>
        <p:txBody>
          <a:bodyPr lIns="65476" tIns="65476" rIns="65476" bIns="65476">
            <a:normAutofit/>
          </a:bodyPr>
          <a:lstStyle>
            <a:lvl1pPr algn="l" defTabSz="1352499">
              <a:defRPr sz="6396">
                <a:effectLst>
                  <a:outerShdw blurRad="9906" dist="19812" dir="2700000" rotWithShape="0">
                    <a:schemeClr val="accent1">
                      <a:lumOff val="44000"/>
                    </a:schemeClr>
                  </a:outerShdw>
                </a:effectLst>
                <a:latin typeface="+mj-lt"/>
                <a:ea typeface="+mj-ea"/>
                <a:cs typeface="+mj-cs"/>
                <a:sym typeface="Bell MT"/>
              </a:defRPr>
            </a:lvl1pPr>
          </a:lstStyle>
          <a:p>
            <a:r>
              <a:t> </a:t>
            </a:r>
          </a:p>
        </p:txBody>
      </p:sp>
      <p:sp>
        <p:nvSpPr>
          <p:cNvPr id="697" name="Double-click to edit"/>
          <p:cNvSpPr txBox="1">
            <a:spLocks noGrp="1"/>
          </p:cNvSpPr>
          <p:nvPr>
            <p:ph type="body" sz="quarter" idx="4294967295"/>
          </p:nvPr>
        </p:nvSpPr>
        <p:spPr>
          <a:xfrm>
            <a:off x="2926079" y="5608320"/>
            <a:ext cx="9103361" cy="1869441"/>
          </a:xfrm>
          <a:prstGeom prst="rect">
            <a:avLst/>
          </a:prstGeom>
        </p:spPr>
        <p:txBody>
          <a:bodyPr lIns="65476" tIns="65476" rIns="65476" bIns="65476">
            <a:normAutofit/>
          </a:bodyPr>
          <a:lstStyle>
            <a:lvl1pPr marL="0" indent="0" algn="ctr" defTabSz="1733973">
              <a:spcBef>
                <a:spcPts val="1400"/>
              </a:spcBef>
              <a:buClr>
                <a:schemeClr val="accent1">
                  <a:lumOff val="44000"/>
                </a:schemeClr>
              </a:buClr>
              <a:buSzTx/>
              <a:buFont typeface="Wingdings"/>
              <a:buNone/>
              <a:defRPr sz="6000">
                <a:latin typeface="+mj-lt"/>
                <a:ea typeface="+mj-ea"/>
                <a:cs typeface="+mj-cs"/>
                <a:sym typeface="Bell MT"/>
              </a:defRPr>
            </a:lvl1pPr>
          </a:lstStyle>
          <a:p>
            <a:r>
              <a:t> </a:t>
            </a:r>
          </a:p>
        </p:txBody>
      </p:sp>
      <p:pic>
        <p:nvPicPr>
          <p:cNvPr id="698" name="The Meaning" descr="The Meaning"/>
          <p:cNvPicPr>
            <a:picLocks noChangeAspect="1"/>
          </p:cNvPicPr>
          <p:nvPr/>
        </p:nvPicPr>
        <p:blipFill>
          <a:blip r:embed="rId3"/>
          <a:srcRect l="2044" t="4136" r="33312" b="21966"/>
          <a:stretch>
            <a:fillRect/>
          </a:stretch>
        </p:blipFill>
        <p:spPr>
          <a:xfrm>
            <a:off x="4009813" y="1517226"/>
            <a:ext cx="4443307" cy="6664961"/>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itle 1"/>
          <p:cNvSpPr txBox="1">
            <a:spLocks noGrp="1"/>
          </p:cNvSpPr>
          <p:nvPr>
            <p:ph type="title"/>
          </p:nvPr>
        </p:nvSpPr>
        <p:spPr>
          <a:xfrm>
            <a:off x="975358" y="4532773"/>
            <a:ext cx="11054082" cy="123142"/>
          </a:xfrm>
          <a:prstGeom prst="rect">
            <a:avLst/>
          </a:prstGeom>
        </p:spPr>
        <p:txBody>
          <a:bodyPr>
            <a:normAutofit fontScale="90000"/>
          </a:bodyPr>
          <a:lstStyle/>
          <a:p>
            <a:pPr algn="ctr">
              <a:defRPr sz="8400"/>
            </a:pPr>
            <a:r>
              <a:rPr lang="ar-JO" dirty="0">
                <a:latin typeface="Arial" panose="020B0604020202020204" pitchFamily="34" charset="0"/>
                <a:cs typeface="Arial" panose="020B0604020202020204" pitchFamily="34" charset="0"/>
              </a:rPr>
              <a:t>ما الذي يجعل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العبادة حسنة؟</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701" name="TextBox 2"/>
          <p:cNvSpPr txBox="1"/>
          <p:nvPr/>
        </p:nvSpPr>
        <p:spPr>
          <a:xfrm>
            <a:off x="1140113" y="4105156"/>
            <a:ext cx="9674235" cy="320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r" defTabSz="1300480" rtl="1">
              <a:buSzPct val="100000"/>
              <a:buFont typeface="Arial"/>
              <a:buChar char="•"/>
              <a:defRPr sz="5000">
                <a:latin typeface="+mj-lt"/>
                <a:ea typeface="+mj-ea"/>
                <a:cs typeface="+mj-cs"/>
                <a:sym typeface="Bell MT"/>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الترنيمة المناسبة</a:t>
            </a:r>
            <a:endParaRPr dirty="0">
              <a:latin typeface="Arial" panose="020B0604020202020204" pitchFamily="34" charset="0"/>
              <a:cs typeface="Arial" panose="020B0604020202020204" pitchFamily="34" charset="0"/>
            </a:endParaRPr>
          </a:p>
          <a:p>
            <a:pPr algn="r" defTabSz="1300480" rtl="1">
              <a:buSzPct val="100000"/>
              <a:buFont typeface="Arial"/>
              <a:buChar char="•"/>
              <a:defRPr sz="5000">
                <a:latin typeface="+mj-lt"/>
                <a:ea typeface="+mj-ea"/>
                <a:cs typeface="+mj-cs"/>
                <a:sym typeface="Bell MT"/>
              </a:defRPr>
            </a:pPr>
            <a:r>
              <a:rPr lang="ar-JO" dirty="0">
                <a:latin typeface="Arial" panose="020B0604020202020204" pitchFamily="34" charset="0"/>
                <a:cs typeface="Arial" panose="020B0604020202020204" pitchFamily="34" charset="0"/>
              </a:rPr>
              <a:t>قائد العبادة المناسب؟</a:t>
            </a:r>
            <a:endParaRPr dirty="0">
              <a:latin typeface="Arial" panose="020B0604020202020204" pitchFamily="34" charset="0"/>
              <a:cs typeface="Arial" panose="020B0604020202020204" pitchFamily="34" charset="0"/>
            </a:endParaRPr>
          </a:p>
          <a:p>
            <a:pPr algn="r" defTabSz="1300480" rtl="1">
              <a:buSzPct val="100000"/>
              <a:buFont typeface="Arial"/>
              <a:buChar char="•"/>
              <a:defRPr sz="5000">
                <a:latin typeface="+mj-lt"/>
                <a:ea typeface="+mj-ea"/>
                <a:cs typeface="+mj-cs"/>
                <a:sym typeface="Bell MT"/>
              </a:defRPr>
            </a:pPr>
            <a:r>
              <a:rPr lang="ar-JO" dirty="0">
                <a:latin typeface="Arial" panose="020B0604020202020204" pitchFamily="34" charset="0"/>
                <a:cs typeface="Arial" panose="020B0604020202020204" pitchFamily="34" charset="0"/>
              </a:rPr>
              <a:t>مجموعة المواهب المناسبة؟</a:t>
            </a:r>
            <a:endParaRPr dirty="0">
              <a:latin typeface="Arial" panose="020B0604020202020204" pitchFamily="34" charset="0"/>
              <a:cs typeface="Arial" panose="020B0604020202020204" pitchFamily="34" charset="0"/>
            </a:endParaRPr>
          </a:p>
          <a:p>
            <a:pPr algn="r" defTabSz="1300480" rtl="1">
              <a:buSzPct val="100000"/>
              <a:buFont typeface="Arial"/>
              <a:buChar char="•"/>
              <a:defRPr sz="5000">
                <a:latin typeface="+mj-lt"/>
                <a:ea typeface="+mj-ea"/>
                <a:cs typeface="+mj-cs"/>
                <a:sym typeface="Bell MT"/>
              </a:defRPr>
            </a:pPr>
            <a:r>
              <a:rPr lang="ar-JO" dirty="0">
                <a:latin typeface="Arial" panose="020B0604020202020204" pitchFamily="34" charset="0"/>
                <a:cs typeface="Arial" panose="020B0604020202020204" pitchFamily="34" charset="0"/>
              </a:rPr>
              <a:t>المقدار المناسب من الإخلاص؟</a:t>
            </a:r>
            <a:endParaRPr dirty="0">
              <a:latin typeface="Arial" panose="020B0604020202020204" pitchFamily="34" charset="0"/>
              <a:cs typeface="Arial" panose="020B0604020202020204" pitchFamily="34" charset="0"/>
            </a:endParaRPr>
          </a:p>
        </p:txBody>
      </p:sp>
      <p:sp>
        <p:nvSpPr>
          <p:cNvPr id="702" name="WHAT MAKES WORSHIP “GOOD”?"/>
          <p:cNvSpPr txBox="1"/>
          <p:nvPr/>
        </p:nvSpPr>
        <p:spPr>
          <a:xfrm>
            <a:off x="6436709" y="2677940"/>
            <a:ext cx="131381" cy="1977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defTabSz="914400">
              <a:defRPr sz="6000">
                <a:effectLst>
                  <a:outerShdw blurRad="38100" dist="38100" dir="2700000" rotWithShape="0">
                    <a:schemeClr val="accent1">
                      <a:lumOff val="44000"/>
                    </a:schemeClr>
                  </a:outerShdw>
                </a:effectLst>
                <a:latin typeface="+mj-lt"/>
                <a:ea typeface="+mj-ea"/>
                <a:cs typeface="+mj-cs"/>
                <a:sym typeface="Bell MT"/>
              </a:defRPr>
            </a:pP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itle 1"/>
          <p:cNvSpPr txBox="1">
            <a:spLocks noGrp="1"/>
          </p:cNvSpPr>
          <p:nvPr>
            <p:ph type="title"/>
          </p:nvPr>
        </p:nvSpPr>
        <p:spPr>
          <a:xfrm>
            <a:off x="530942" y="3576320"/>
            <a:ext cx="12029441" cy="1625601"/>
          </a:xfrm>
          <a:prstGeom prst="rect">
            <a:avLst/>
          </a:prstGeom>
        </p:spPr>
        <p:txBody>
          <a:bodyPr>
            <a:normAutofit/>
          </a:bodyPr>
          <a:lstStyle>
            <a:lvl1pPr algn="ctr" defTabSz="663244">
              <a:defRPr sz="4284">
                <a:effectLst>
                  <a:outerShdw blurRad="19431" dist="19431" dir="2700000" rotWithShape="0">
                    <a:schemeClr val="accent1">
                      <a:lumOff val="44000"/>
                    </a:schemeClr>
                  </a:outerShdw>
                </a:effectLst>
              </a:defRPr>
            </a:lvl1pPr>
          </a:lstStyle>
          <a:p>
            <a:r>
              <a:rPr lang="ar-JO" sz="6600" dirty="0">
                <a:effectLst/>
                <a:latin typeface="Arial" panose="020B0604020202020204" pitchFamily="34" charset="0"/>
                <a:cs typeface="Arial" panose="020B0604020202020204" pitchFamily="34" charset="0"/>
              </a:rPr>
              <a:t>خطيئة محاولة القيام بالعبادة بقوتنا الخاصة</a:t>
            </a:r>
            <a:endParaRPr sz="6600" dirty="0">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06" name="Are you so foolish?…"/>
          <p:cNvSpPr txBox="1"/>
          <p:nvPr/>
        </p:nvSpPr>
        <p:spPr>
          <a:xfrm>
            <a:off x="903175" y="2500376"/>
            <a:ext cx="11198448" cy="154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a:defRPr sz="5400">
                <a:solidFill>
                  <a:schemeClr val="accent1">
                    <a:lumOff val="44000"/>
                  </a:schemeClr>
                </a:solidFill>
                <a:latin typeface="+mj-lt"/>
                <a:ea typeface="+mj-ea"/>
                <a:cs typeface="+mj-cs"/>
                <a:sym typeface="Bell MT"/>
              </a:defRPr>
            </a:pPr>
            <a:r>
              <a:rPr lang="ar-JO" sz="4600" dirty="0">
                <a:latin typeface="Arial" panose="020B0604020202020204" pitchFamily="34" charset="0"/>
                <a:cs typeface="Arial" panose="020B0604020202020204" pitchFamily="34" charset="0"/>
              </a:rPr>
              <a:t>أهكذا أنتم أغبياء؟ أبعدما ابتدأتم بالروح تكملون الآن بالجسد؟</a:t>
            </a:r>
          </a:p>
          <a:p>
            <a:pPr algn="ctr">
              <a:defRPr sz="5400">
                <a:solidFill>
                  <a:schemeClr val="accent1">
                    <a:lumOff val="44000"/>
                  </a:schemeClr>
                </a:solidFill>
                <a:latin typeface="+mj-lt"/>
                <a:ea typeface="+mj-ea"/>
                <a:cs typeface="+mj-cs"/>
                <a:sym typeface="Bell MT"/>
              </a:defRPr>
            </a:pPr>
            <a:r>
              <a:rPr lang="ar-JO" sz="4600" dirty="0">
                <a:latin typeface="Arial" panose="020B0604020202020204" pitchFamily="34" charset="0"/>
                <a:cs typeface="Arial" panose="020B0604020202020204" pitchFamily="34" charset="0"/>
              </a:rPr>
              <a:t>(غلاطية 3: 3)</a:t>
            </a:r>
            <a:endParaRPr sz="4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0" name="How God works"/>
          <p:cNvSpPr txBox="1"/>
          <p:nvPr/>
        </p:nvSpPr>
        <p:spPr>
          <a:xfrm>
            <a:off x="4221393" y="3486668"/>
            <a:ext cx="4562016" cy="1270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7400" i="1">
                <a:solidFill>
                  <a:schemeClr val="accent1">
                    <a:lumOff val="44000"/>
                  </a:schemeClr>
                </a:solidFill>
                <a:latin typeface="+mj-lt"/>
                <a:ea typeface="+mj-ea"/>
                <a:cs typeface="+mj-cs"/>
                <a:sym typeface="Bell MT"/>
              </a:defRPr>
            </a:lvl1pPr>
          </a:lstStyle>
          <a:p>
            <a:pPr>
              <a:defRPr i="0">
                <a:solidFill>
                  <a:srgbClr val="000000"/>
                </a:solidFill>
              </a:defRPr>
            </a:pPr>
            <a:r>
              <a:rPr lang="ar-JO" i="0" dirty="0">
                <a:solidFill>
                  <a:schemeClr val="accent1">
                    <a:lumOff val="44000"/>
                  </a:schemeClr>
                </a:solidFill>
                <a:latin typeface="Arial" panose="020B0604020202020204" pitchFamily="34" charset="0"/>
                <a:cs typeface="Arial" panose="020B0604020202020204" pitchFamily="34" charset="0"/>
              </a:rPr>
              <a:t>كيف يعمل الله؟</a:t>
            </a:r>
            <a:endParaRPr i="0"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4" name="Romans 8:26…"/>
          <p:cNvSpPr txBox="1"/>
          <p:nvPr/>
        </p:nvSpPr>
        <p:spPr>
          <a:xfrm>
            <a:off x="7483398" y="2561476"/>
            <a:ext cx="4084322" cy="3824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رومية 8: 26</a:t>
            </a:r>
            <a:endParaRPr dirty="0">
              <a:solidFill>
                <a:schemeClr val="accent1">
                  <a:lumOff val="44000"/>
                </a:schemeClr>
              </a:solidFill>
              <a:latin typeface="Arial" panose="020B0604020202020204" pitchFamily="34" charset="0"/>
              <a:cs typeface="Arial" panose="020B0604020202020204" pitchFamily="34" charset="0"/>
            </a:endParaRP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فيلبي 2: 12-13</a:t>
            </a:r>
            <a:endParaRPr dirty="0">
              <a:solidFill>
                <a:schemeClr val="accent1">
                  <a:lumOff val="44000"/>
                </a:schemeClr>
              </a:solidFill>
              <a:latin typeface="Arial" panose="020B0604020202020204" pitchFamily="34" charset="0"/>
              <a:cs typeface="Arial" panose="020B0604020202020204" pitchFamily="34" charset="0"/>
            </a:endParaRP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1 كورنثوس 15: 10</a:t>
            </a:r>
            <a:endParaRPr dirty="0">
              <a:solidFill>
                <a:schemeClr val="accent1">
                  <a:lumOff val="44000"/>
                </a:schemeClr>
              </a:solidFill>
              <a:latin typeface="Arial" panose="020B0604020202020204" pitchFamily="34" charset="0"/>
              <a:cs typeface="Arial" panose="020B0604020202020204" pitchFamily="34" charset="0"/>
            </a:endParaRP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كولوسي 1: 29</a:t>
            </a:r>
            <a:endParaRPr lang="en-US" dirty="0">
              <a:solidFill>
                <a:schemeClr val="accent1">
                  <a:lumOff val="44000"/>
                </a:schemeClr>
              </a:solidFill>
              <a:latin typeface="Arial" panose="020B0604020202020204" pitchFamily="34" charset="0"/>
              <a:cs typeface="Arial" panose="020B0604020202020204" pitchFamily="34" charset="0"/>
            </a:endParaRP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1 تسالونيكي 5: 21-24</a:t>
            </a: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عبرانيين 13: 20-21</a:t>
            </a:r>
            <a:endParaRPr dirty="0">
              <a:solidFill>
                <a:schemeClr val="accent1">
                  <a:lumOff val="44000"/>
                </a:schemeClr>
              </a:solidFill>
              <a:latin typeface="Arial" panose="020B0604020202020204" pitchFamily="34" charset="0"/>
              <a:cs typeface="Arial" panose="020B0604020202020204" pitchFamily="34" charset="0"/>
            </a:endParaRPr>
          </a:p>
        </p:txBody>
      </p:sp>
      <p:sp>
        <p:nvSpPr>
          <p:cNvPr id="715" name="BREAKOUT…"/>
          <p:cNvSpPr txBox="1"/>
          <p:nvPr/>
        </p:nvSpPr>
        <p:spPr>
          <a:xfrm>
            <a:off x="304800" y="1556651"/>
            <a:ext cx="4625161" cy="2839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algn="r">
              <a:defRPr>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ضمن مجموعات صغيرة</a:t>
            </a:r>
            <a:endParaRPr dirty="0">
              <a:latin typeface="Arial" panose="020B0604020202020204" pitchFamily="34" charset="0"/>
              <a:cs typeface="Arial" panose="020B0604020202020204" pitchFamily="34" charset="0"/>
            </a:endParaRPr>
          </a:p>
          <a:p>
            <a:pPr algn="r">
              <a:defRPr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ما هو الموضوع المشترك في هذه المقاطع؟</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9" name="In the same way the Spirit also helps our weakness; for we do not know how to pray as we should, but the Spirit Himself intercedes for us with groanings too deep for words.  (Romans 8:26)"/>
          <p:cNvSpPr txBox="1"/>
          <p:nvPr/>
        </p:nvSpPr>
        <p:spPr>
          <a:xfrm>
            <a:off x="1399244" y="2467482"/>
            <a:ext cx="10206312" cy="3362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42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وكذلك الروح أيضاً يعين ضعفاتنا، لأننا لسنا نعلم ما نصلي لأجله كما ينبغي، ولكن الروح نفسه يشفع فينا بأنات لا ينطق بها.</a:t>
            </a:r>
            <a:br>
              <a:rPr dirty="0">
                <a:solidFill>
                  <a:schemeClr val="accent1">
                    <a:lumOff val="44000"/>
                  </a:schemeClr>
                </a:solidFill>
                <a:latin typeface="Arial" panose="020B0604020202020204" pitchFamily="34" charset="0"/>
                <a:cs typeface="Arial" panose="020B0604020202020204" pitchFamily="34" charset="0"/>
              </a:rPr>
            </a:br>
            <a:br>
              <a:rPr dirty="0">
                <a:solidFill>
                  <a:schemeClr val="accent1">
                    <a:lumOff val="44000"/>
                  </a:schemeClr>
                </a:solidFill>
                <a:latin typeface="Arial" panose="020B0604020202020204" pitchFamily="34" charset="0"/>
                <a:cs typeface="Arial" panose="020B0604020202020204" pitchFamily="34" charset="0"/>
              </a:rPr>
            </a:br>
            <a:r>
              <a:rPr dirty="0">
                <a:solidFill>
                  <a:schemeClr val="accent1">
                    <a:lumOff val="44000"/>
                  </a:schemeClr>
                </a:solidFill>
                <a:latin typeface="Arial" panose="020B0604020202020204" pitchFamily="34" charset="0"/>
                <a:cs typeface="Arial" panose="020B0604020202020204" pitchFamily="34" charset="0"/>
              </a:rPr>
              <a:t>(</a:t>
            </a:r>
            <a:r>
              <a:rPr lang="ar-JO" dirty="0">
                <a:solidFill>
                  <a:schemeClr val="accent1">
                    <a:lumOff val="44000"/>
                  </a:schemeClr>
                </a:solidFill>
                <a:latin typeface="Arial" panose="020B0604020202020204" pitchFamily="34" charset="0"/>
                <a:cs typeface="Arial" panose="020B0604020202020204" pitchFamily="34" charset="0"/>
              </a:rPr>
              <a:t>رومية 8: 26</a:t>
            </a:r>
            <a:r>
              <a:rPr dirty="0">
                <a:solidFill>
                  <a:schemeClr val="accent1">
                    <a:lumOff val="44000"/>
                  </a:schemeClr>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23" name="So then, my beloved, just as you have always obeyed, not as in my presence only, but now much more in my absence, work out your salvation with fear and trembling; FOR it is God who is at work in you, both to will and to work for His good pleasure.  (Phil"/>
          <p:cNvSpPr txBox="1">
            <a:spLocks noGrp="1"/>
          </p:cNvSpPr>
          <p:nvPr>
            <p:ph type="title" idx="4294967295"/>
          </p:nvPr>
        </p:nvSpPr>
        <p:spPr>
          <a:xfrm>
            <a:off x="901316" y="1038667"/>
            <a:ext cx="10930237" cy="6639428"/>
          </a:xfrm>
          <a:prstGeom prst="rect">
            <a:avLst/>
          </a:prstGeom>
        </p:spPr>
        <p:txBody>
          <a:bodyPr lIns="65476" tIns="65476" rIns="65476" bIns="65476">
            <a:normAutofit/>
          </a:bodyPr>
          <a:lstStyle/>
          <a:p>
            <a:pPr defTabSz="1231121">
              <a:defRPr sz="5253">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lang="en-US" sz="3834" dirty="0">
                <a:solidFill>
                  <a:schemeClr val="accent1">
                    <a:lumOff val="44000"/>
                  </a:schemeClr>
                </a:solidFill>
                <a:latin typeface="Arial" panose="020B0604020202020204" pitchFamily="34" charset="0"/>
                <a:cs typeface="Arial" panose="020B0604020202020204" pitchFamily="34" charset="0"/>
              </a:rPr>
            </a:br>
            <a:r>
              <a:rPr lang="ar-JO" sz="3834" dirty="0">
                <a:solidFill>
                  <a:schemeClr val="accent1">
                    <a:lumOff val="44000"/>
                  </a:schemeClr>
                </a:solidFill>
                <a:latin typeface="Arial" panose="020B0604020202020204" pitchFamily="34" charset="0"/>
                <a:cs typeface="Arial" panose="020B0604020202020204" pitchFamily="34" charset="0"/>
              </a:rPr>
              <a:t>إذاً يا أحبائي كما أطعتم كل حين، ليس كما في حضوري فقط، بل الآن بالأولى جداً في غيابي، تمموا خلاصكم بخوف ورعدة، لأن الله هو العامل فيكم أن تريدوا وأن تعملوا من أجل المسرة.</a:t>
            </a:r>
            <a:br>
              <a:rPr sz="3834" dirty="0">
                <a:solidFill>
                  <a:schemeClr val="accent1">
                    <a:lumOff val="44000"/>
                  </a:schemeClr>
                </a:solidFill>
                <a:latin typeface="Arial" panose="020B0604020202020204" pitchFamily="34" charset="0"/>
                <a:cs typeface="Arial" panose="020B0604020202020204" pitchFamily="34" charset="0"/>
              </a:rPr>
            </a:br>
            <a:br>
              <a:rPr sz="3834" dirty="0">
                <a:solidFill>
                  <a:schemeClr val="accent1">
                    <a:lumOff val="44000"/>
                  </a:schemeClr>
                </a:solidFill>
                <a:latin typeface="Arial" panose="020B0604020202020204" pitchFamily="34" charset="0"/>
                <a:cs typeface="Arial" panose="020B0604020202020204" pitchFamily="34" charset="0"/>
              </a:rPr>
            </a:br>
            <a:r>
              <a:rPr sz="3834" dirty="0">
                <a:solidFill>
                  <a:schemeClr val="accent1">
                    <a:lumOff val="44000"/>
                  </a:schemeClr>
                </a:solidFill>
                <a:latin typeface="Arial" panose="020B0604020202020204" pitchFamily="34" charset="0"/>
                <a:cs typeface="Arial" panose="020B0604020202020204" pitchFamily="34" charset="0"/>
              </a:rPr>
              <a:t>(</a:t>
            </a:r>
            <a:r>
              <a:rPr lang="ar-JO" sz="3834" dirty="0">
                <a:solidFill>
                  <a:schemeClr val="accent1">
                    <a:lumOff val="44000"/>
                  </a:schemeClr>
                </a:solidFill>
                <a:latin typeface="Arial" panose="020B0604020202020204" pitchFamily="34" charset="0"/>
                <a:cs typeface="Arial" panose="020B0604020202020204" pitchFamily="34" charset="0"/>
              </a:rPr>
              <a:t>فيلبي 2: 12-13</a:t>
            </a:r>
            <a:r>
              <a:rPr sz="3834" dirty="0">
                <a:solidFill>
                  <a:schemeClr val="accent1">
                    <a:lumOff val="44000"/>
                  </a:schemeClr>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1. Important Themes"/>
          <p:cNvSpPr txBox="1">
            <a:spLocks noGrp="1"/>
          </p:cNvSpPr>
          <p:nvPr>
            <p:ph type="title" idx="4294967295"/>
          </p:nvPr>
        </p:nvSpPr>
        <p:spPr>
          <a:xfrm>
            <a:off x="650239" y="482108"/>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1. مواضيع مهمة</a:t>
            </a:r>
            <a:endParaRPr dirty="0">
              <a:latin typeface="Arial" panose="020B0604020202020204" pitchFamily="34" charset="0"/>
              <a:cs typeface="Arial" panose="020B0604020202020204" pitchFamily="34" charset="0"/>
            </a:endParaRPr>
          </a:p>
        </p:txBody>
      </p:sp>
      <p:sp>
        <p:nvSpPr>
          <p:cNvPr id="568" name="Whole-life worship…"/>
          <p:cNvSpPr txBox="1">
            <a:spLocks noGrp="1"/>
          </p:cNvSpPr>
          <p:nvPr>
            <p:ph type="body" idx="4294967295"/>
          </p:nvPr>
        </p:nvSpPr>
        <p:spPr>
          <a:xfrm>
            <a:off x="463857" y="1485900"/>
            <a:ext cx="11704322" cy="7307829"/>
          </a:xfrm>
          <a:prstGeom prst="rect">
            <a:avLst/>
          </a:prstGeom>
        </p:spPr>
        <p:txBody>
          <a:bodyPr>
            <a:normAutofit/>
          </a:bodyPr>
          <a:lstStyle/>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85762" indent="-385762" algn="r" defTabSz="1040384" rtl="1">
              <a:spcBef>
                <a:spcPts val="800"/>
              </a:spcBef>
              <a:buClr>
                <a:srgbClr val="FFCC00"/>
              </a:buClr>
              <a:buSzPct val="120000"/>
              <a:buChar char="•"/>
              <a:defRPr sz="4620">
                <a:solidFill>
                  <a:schemeClr val="accent1">
                    <a:lumOff val="44000"/>
                  </a:schemeClr>
                </a:solidFill>
                <a:effectLst>
                  <a:outerShdw blurRad="7620" dist="1524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عبادة الحياة كلها</a:t>
            </a:r>
            <a:endParaRPr dirty="0">
              <a:latin typeface="Arial" panose="020B0604020202020204" pitchFamily="34" charset="0"/>
              <a:cs typeface="Arial" panose="020B0604020202020204" pitchFamily="34" charset="0"/>
            </a:endParaRPr>
          </a:p>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0" lvl="4" indent="548640" algn="ctr" defTabSz="1040384" rtl="1">
              <a:spcBef>
                <a:spcPts val="800"/>
              </a:spcBef>
              <a:buSzTx/>
              <a:buNone/>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فأطلب إليكم أيها الإخوة برأفة الله أن تقدموا أجسادكم ذبيحة حية مقدسة مرضية عند الله، عبادتكم العقلية(رومية 12: 1)</a:t>
            </a:r>
            <a:endParaRPr dirty="0">
              <a:latin typeface="Arial" panose="020B0604020202020204" pitchFamily="34" charset="0"/>
              <a:cs typeface="Arial" panose="020B0604020202020204" pitchFamily="34" charset="0"/>
            </a:endParaRPr>
          </a:p>
          <a:p>
            <a:pPr marL="0" indent="0" defTabSz="1040384">
              <a:spcBef>
                <a:spcPts val="800"/>
              </a:spcBef>
              <a:buSzTx/>
              <a:buNone/>
              <a:defRPr sz="3600" i="1">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0" lvl="3" indent="411480" algn="ctr" defTabSz="1040384">
              <a:spcBef>
                <a:spcPts val="800"/>
              </a:spcBef>
              <a:buSzTx/>
              <a:buNone/>
              <a:defRPr sz="3600" i="1">
                <a:solidFill>
                  <a:schemeClr val="accent1">
                    <a:lumOff val="44000"/>
                  </a:schemeClr>
                </a:solidFill>
                <a:effectLst>
                  <a:outerShdw blurRad="7620" dist="1524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وتحب الرب إلهك من كل قلبك، ومن كل نفسك، ومن كل فكرك، ومن كل قدرتك (مرقس 12: 30)</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27" name="But by the grace of God I am what I am, and His grace toward me did not prove vain; but I labored even more than all of them, yet not I, but the grace of God with me.  (1 Corin. 15:10)"/>
          <p:cNvSpPr txBox="1">
            <a:spLocks noGrp="1"/>
          </p:cNvSpPr>
          <p:nvPr>
            <p:ph type="title" idx="4294967295"/>
          </p:nvPr>
        </p:nvSpPr>
        <p:spPr>
          <a:xfrm>
            <a:off x="916848" y="2183320"/>
            <a:ext cx="11171104" cy="5696269"/>
          </a:xfrm>
          <a:prstGeom prst="rect">
            <a:avLst/>
          </a:prstGeom>
        </p:spPr>
        <p:txBody>
          <a:bodyPr lIns="65476" tIns="65476" rIns="65476" bIns="65476">
            <a:normAutofit/>
          </a:bodyPr>
          <a:lstStyle/>
          <a:p>
            <a:pPr defTabSz="1057723">
              <a:defRPr sz="4514">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lang="en-US" sz="4148" dirty="0">
                <a:solidFill>
                  <a:schemeClr val="accent1">
                    <a:lumOff val="44000"/>
                  </a:schemeClr>
                </a:solidFill>
                <a:latin typeface="Arial" panose="020B0604020202020204" pitchFamily="34" charset="0"/>
                <a:cs typeface="Arial" panose="020B0604020202020204" pitchFamily="34" charset="0"/>
              </a:rPr>
            </a:br>
            <a:r>
              <a:rPr lang="ar-JO" sz="4148" dirty="0">
                <a:solidFill>
                  <a:schemeClr val="accent1">
                    <a:lumOff val="44000"/>
                  </a:schemeClr>
                </a:solidFill>
                <a:latin typeface="Arial" panose="020B0604020202020204" pitchFamily="34" charset="0"/>
                <a:cs typeface="Arial" panose="020B0604020202020204" pitchFamily="34" charset="0"/>
              </a:rPr>
              <a:t>ولكن بنعمة الله أنا ما أنا، ونعمته المعطاة لي لم تكن باطلة، بل أنا تعبت أكثر منهم جميعهم، ولكن لا أنا بل نعمة الله التي معي.</a:t>
            </a:r>
            <a:br>
              <a:rPr sz="4148" dirty="0">
                <a:solidFill>
                  <a:schemeClr val="accent1">
                    <a:lumOff val="44000"/>
                  </a:schemeClr>
                </a:solidFill>
                <a:latin typeface="Arial" panose="020B0604020202020204" pitchFamily="34" charset="0"/>
                <a:cs typeface="Arial" panose="020B0604020202020204" pitchFamily="34" charset="0"/>
              </a:rPr>
            </a:br>
            <a:br>
              <a:rPr sz="4148" dirty="0">
                <a:solidFill>
                  <a:schemeClr val="accent1">
                    <a:lumOff val="44000"/>
                  </a:schemeClr>
                </a:solidFill>
                <a:latin typeface="Arial" panose="020B0604020202020204" pitchFamily="34" charset="0"/>
                <a:cs typeface="Arial" panose="020B0604020202020204" pitchFamily="34" charset="0"/>
              </a:rPr>
            </a:br>
            <a:r>
              <a:rPr sz="3172" dirty="0">
                <a:solidFill>
                  <a:schemeClr val="accent1">
                    <a:lumOff val="44000"/>
                  </a:schemeClr>
                </a:solidFill>
                <a:latin typeface="Arial" panose="020B0604020202020204" pitchFamily="34" charset="0"/>
                <a:cs typeface="Arial" panose="020B0604020202020204" pitchFamily="34" charset="0"/>
              </a:rPr>
              <a:t>(</a:t>
            </a:r>
            <a:r>
              <a:rPr lang="ar-JO" sz="3172" dirty="0">
                <a:solidFill>
                  <a:schemeClr val="accent1">
                    <a:lumOff val="44000"/>
                  </a:schemeClr>
                </a:solidFill>
                <a:latin typeface="Arial" panose="020B0604020202020204" pitchFamily="34" charset="0"/>
                <a:cs typeface="Arial" panose="020B0604020202020204" pitchFamily="34" charset="0"/>
              </a:rPr>
              <a:t>1 كو 15: 10</a:t>
            </a:r>
            <a:r>
              <a:rPr sz="3172" dirty="0">
                <a:solidFill>
                  <a:schemeClr val="accent1">
                    <a:lumOff val="44000"/>
                  </a:schemeClr>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1" name="For this purpose also I labor, striving according to His power, which mightily works within me.  (Col. 1:29)"/>
          <p:cNvSpPr txBox="1">
            <a:spLocks noGrp="1"/>
          </p:cNvSpPr>
          <p:nvPr>
            <p:ph type="title" idx="4294967295"/>
          </p:nvPr>
        </p:nvSpPr>
        <p:spPr>
          <a:xfrm>
            <a:off x="886001" y="2248475"/>
            <a:ext cx="11232798" cy="4896805"/>
          </a:xfrm>
          <a:prstGeom prst="rect">
            <a:avLst/>
          </a:prstGeom>
        </p:spPr>
        <p:txBody>
          <a:bodyPr lIns="65476" tIns="65476" rIns="65476" bIns="65476">
            <a:normAutofit/>
          </a:bodyPr>
          <a:lstStyle/>
          <a:p>
            <a:pPr defTabSz="1144422">
              <a:defRPr sz="4884">
                <a:latin typeface="+mj-lt"/>
                <a:ea typeface="+mj-ea"/>
                <a:cs typeface="+mj-cs"/>
                <a:sym typeface="Bell MT"/>
              </a:defRPr>
            </a:pPr>
            <a:br>
              <a:rPr dirty="0"/>
            </a:br>
            <a:br>
              <a:rPr dirty="0"/>
            </a:br>
            <a:br>
              <a:rPr lang="en-US" sz="4488" dirty="0">
                <a:solidFill>
                  <a:schemeClr val="accent1">
                    <a:lumOff val="44000"/>
                  </a:schemeClr>
                </a:solidFill>
              </a:rPr>
            </a:br>
            <a:r>
              <a:rPr lang="ar-JO" sz="4488" dirty="0">
                <a:solidFill>
                  <a:schemeClr val="accent1">
                    <a:lumOff val="44000"/>
                  </a:schemeClr>
                </a:solidFill>
              </a:rPr>
              <a:t> الأمر الذي لأجله أتعب أيضاً مجاهداً، بحسب عمله الذي يعمل في بقوة.</a:t>
            </a:r>
            <a:br>
              <a:rPr sz="4488" dirty="0">
                <a:solidFill>
                  <a:schemeClr val="accent1">
                    <a:lumOff val="44000"/>
                  </a:schemeClr>
                </a:solidFill>
              </a:rPr>
            </a:br>
            <a:br>
              <a:rPr sz="4488" dirty="0">
                <a:solidFill>
                  <a:schemeClr val="accent1">
                    <a:lumOff val="44000"/>
                  </a:schemeClr>
                </a:solidFill>
              </a:rPr>
            </a:br>
            <a:r>
              <a:rPr sz="3432" dirty="0">
                <a:solidFill>
                  <a:schemeClr val="accent1">
                    <a:lumOff val="44000"/>
                  </a:schemeClr>
                </a:solidFill>
              </a:rPr>
              <a:t>(</a:t>
            </a:r>
            <a:r>
              <a:rPr lang="ar-JO" sz="3432" dirty="0">
                <a:solidFill>
                  <a:schemeClr val="accent1">
                    <a:lumOff val="44000"/>
                  </a:schemeClr>
                </a:solidFill>
              </a:rPr>
              <a:t>كو 1: 29</a:t>
            </a:r>
            <a:r>
              <a:rPr sz="3432" dirty="0">
                <a:solidFill>
                  <a:schemeClr val="accent1">
                    <a:lumOff val="44000"/>
                  </a:schemeClr>
                </a:solidFill>
              </a:rPr>
              <a:t>)</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5" name="Test everything; hold fast what is good. Abstain from every form of evil.…"/>
          <p:cNvSpPr txBox="1">
            <a:spLocks noGrp="1"/>
          </p:cNvSpPr>
          <p:nvPr>
            <p:ph type="title" idx="4294967295"/>
          </p:nvPr>
        </p:nvSpPr>
        <p:spPr>
          <a:xfrm>
            <a:off x="398527" y="-602189"/>
            <a:ext cx="11921067" cy="8465062"/>
          </a:xfrm>
          <a:prstGeom prst="rect">
            <a:avLst/>
          </a:prstGeom>
        </p:spPr>
        <p:txBody>
          <a:bodyPr lIns="65476" tIns="65476" rIns="65476" bIns="65476">
            <a:normAutofit/>
          </a:bodyPr>
          <a:lstStyle/>
          <a:p>
            <a:pPr defTabSz="1127082">
              <a:defRPr sz="4810">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900" dirty="0">
                <a:solidFill>
                  <a:schemeClr val="accent1">
                    <a:lumOff val="44000"/>
                  </a:schemeClr>
                </a:solidFill>
                <a:latin typeface="Arial" panose="020B0604020202020204" pitchFamily="34" charset="0"/>
                <a:cs typeface="Arial" panose="020B0604020202020204" pitchFamily="34" charset="0"/>
              </a:rPr>
              <a:t>امتحنوا كل شيء، تمسكوا بالحسن، امتنعوا عن كل شبه شر.</a:t>
            </a:r>
            <a:br>
              <a:rPr lang="ar-JO" sz="3900" dirty="0">
                <a:solidFill>
                  <a:schemeClr val="accent1">
                    <a:lumOff val="44000"/>
                  </a:schemeClr>
                </a:solidFill>
                <a:latin typeface="Arial" panose="020B0604020202020204" pitchFamily="34" charset="0"/>
                <a:cs typeface="Arial" panose="020B0604020202020204" pitchFamily="34" charset="0"/>
              </a:rPr>
            </a:br>
            <a:br>
              <a:rPr lang="ar-JO" sz="3900" dirty="0">
                <a:solidFill>
                  <a:schemeClr val="accent1">
                    <a:lumOff val="44000"/>
                  </a:schemeClr>
                </a:solidFill>
                <a:latin typeface="Arial" panose="020B0604020202020204" pitchFamily="34" charset="0"/>
                <a:cs typeface="Arial" panose="020B0604020202020204" pitchFamily="34" charset="0"/>
              </a:rPr>
            </a:br>
            <a:r>
              <a:rPr lang="ar-JO" sz="3900" dirty="0">
                <a:solidFill>
                  <a:schemeClr val="accent1">
                    <a:lumOff val="44000"/>
                  </a:schemeClr>
                </a:solidFill>
                <a:latin typeface="Arial" panose="020B0604020202020204" pitchFamily="34" charset="0"/>
                <a:cs typeface="Arial" panose="020B0604020202020204" pitchFamily="34" charset="0"/>
              </a:rPr>
              <a:t>وإله السلام نفسه يقدسكم بالتمام، ولتحفظ روحكم ونفسكم وجسدكم كاملة بلا لوم عند مجيء ربنا يسوع المسيح، أمين هو الذي يدعوكم الذي سيفعل أيضاً.</a:t>
            </a:r>
            <a:br>
              <a:rPr sz="3900" dirty="0">
                <a:solidFill>
                  <a:schemeClr val="accent1">
                    <a:lumOff val="44000"/>
                  </a:schemeClr>
                </a:solidFill>
                <a:latin typeface="Arial" panose="020B0604020202020204" pitchFamily="34" charset="0"/>
                <a:cs typeface="Arial" panose="020B0604020202020204" pitchFamily="34" charset="0"/>
              </a:rPr>
            </a:br>
            <a:br>
              <a:rPr lang="en-US" sz="2859" dirty="0">
                <a:solidFill>
                  <a:schemeClr val="accent1">
                    <a:lumOff val="44000"/>
                  </a:schemeClr>
                </a:solidFill>
                <a:latin typeface="Arial" panose="020B0604020202020204" pitchFamily="34" charset="0"/>
                <a:cs typeface="Arial" panose="020B0604020202020204" pitchFamily="34" charset="0"/>
              </a:rPr>
            </a:br>
            <a:r>
              <a:rPr lang="ar-JO" sz="2859" dirty="0">
                <a:solidFill>
                  <a:schemeClr val="accent1">
                    <a:lumOff val="44000"/>
                  </a:schemeClr>
                </a:solidFill>
                <a:latin typeface="Arial" panose="020B0604020202020204" pitchFamily="34" charset="0"/>
                <a:cs typeface="Arial" panose="020B0604020202020204" pitchFamily="34" charset="0"/>
              </a:rPr>
              <a:t>(1 تسالونيكي 5: 21-24)</a:t>
            </a:r>
            <a:endParaRPr sz="2859"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9" name="Now may the God of peace who brought again from the dead our Lord Jesus, the great Shepherd of the sheep, by the blood of the eternal covenant, equip you with everything good that you may do His will, working in us that which is pleasing in His sight, th"/>
          <p:cNvSpPr txBox="1">
            <a:spLocks noGrp="1"/>
          </p:cNvSpPr>
          <p:nvPr>
            <p:ph type="title" idx="4294967295"/>
          </p:nvPr>
        </p:nvSpPr>
        <p:spPr>
          <a:xfrm>
            <a:off x="541866" y="-367634"/>
            <a:ext cx="11921068" cy="7857753"/>
          </a:xfrm>
          <a:prstGeom prst="rect">
            <a:avLst/>
          </a:prstGeom>
        </p:spPr>
        <p:txBody>
          <a:bodyPr lIns="65476" tIns="65476" rIns="65476" bIns="65476">
            <a:normAutofit/>
          </a:bodyPr>
          <a:lstStyle/>
          <a:p>
            <a:pPr defTabSz="1144422">
              <a:defRPr sz="4884">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960" dirty="0">
                <a:solidFill>
                  <a:schemeClr val="accent1">
                    <a:lumOff val="44000"/>
                  </a:schemeClr>
                </a:solidFill>
                <a:latin typeface="Arial" panose="020B0604020202020204" pitchFamily="34" charset="0"/>
                <a:cs typeface="Arial" panose="020B0604020202020204" pitchFamily="34" charset="0"/>
              </a:rPr>
              <a:t>وإله السلام الذي أقام من الأموات راعي الخراف العظيم، ربنا يسوع، بدم العهد الأبدي، ليكملكم في كل عمل صالح لتصنعوا مشيئته، عاملا فيكم ما يرضي أمامه بيسوع المسيح، الذي له المجد إلى أبد الآبدين. آمين.</a:t>
            </a:r>
            <a:br>
              <a:rPr sz="3960" dirty="0">
                <a:solidFill>
                  <a:schemeClr val="accent1">
                    <a:lumOff val="44000"/>
                  </a:schemeClr>
                </a:solidFill>
                <a:latin typeface="Arial" panose="020B0604020202020204" pitchFamily="34" charset="0"/>
                <a:cs typeface="Arial" panose="020B0604020202020204" pitchFamily="34" charset="0"/>
              </a:rPr>
            </a:br>
            <a:br>
              <a:rPr lang="en-US" sz="2904" dirty="0">
                <a:solidFill>
                  <a:schemeClr val="accent1">
                    <a:lumOff val="44000"/>
                  </a:schemeClr>
                </a:solidFill>
                <a:latin typeface="Arial" panose="020B0604020202020204" pitchFamily="34" charset="0"/>
                <a:cs typeface="Arial" panose="020B0604020202020204" pitchFamily="34" charset="0"/>
              </a:rPr>
            </a:br>
            <a:r>
              <a:rPr lang="ar-JO" sz="2904" dirty="0">
                <a:solidFill>
                  <a:schemeClr val="accent1">
                    <a:lumOff val="44000"/>
                  </a:schemeClr>
                </a:solidFill>
                <a:latin typeface="Arial" panose="020B0604020202020204" pitchFamily="34" charset="0"/>
                <a:cs typeface="Arial" panose="020B0604020202020204" pitchFamily="34" charset="0"/>
              </a:rPr>
              <a:t>(عبرانيين 13: 20-21)</a:t>
            </a:r>
            <a:endParaRPr sz="2904"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43" name="GRACE"/>
          <p:cNvSpPr txBox="1"/>
          <p:nvPr/>
        </p:nvSpPr>
        <p:spPr>
          <a:xfrm>
            <a:off x="2531548" y="2687777"/>
            <a:ext cx="7672834" cy="243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a:spcBef>
                <a:spcPts val="9100"/>
              </a:spcBef>
              <a:defRPr sz="15000">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النعمة</a:t>
            </a:r>
            <a:endParaRPr dirty="0">
              <a:latin typeface="Arial" panose="020B0604020202020204" pitchFamily="34" charset="0"/>
              <a:cs typeface="Arial" panose="020B0604020202020204" pitchFamily="34" charset="0"/>
            </a:endParaRPr>
          </a:p>
        </p:txBody>
      </p:sp>
      <p:sp>
        <p:nvSpPr>
          <p:cNvPr id="744" name="God doing for us what we could never do for ourselves."/>
          <p:cNvSpPr txBox="1"/>
          <p:nvPr/>
        </p:nvSpPr>
        <p:spPr>
          <a:xfrm>
            <a:off x="1582250" y="4958079"/>
            <a:ext cx="9840300" cy="1977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a:spcBef>
                <a:spcPts val="3600"/>
              </a:spcBef>
              <a:defRPr sz="6000">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يعمل الله من أجلنا ما لا يمكن أبداً        أن نعمله لأنفسنا</a:t>
            </a:r>
            <a:endParaRPr dirty="0">
              <a:latin typeface="Arial" panose="020B0604020202020204" pitchFamily="34" charset="0"/>
              <a:cs typeface="Arial" panose="020B0604020202020204" pitchFamily="34" charset="0"/>
            </a:endParaRPr>
          </a:p>
        </p:txBody>
      </p:sp>
      <p:sp>
        <p:nvSpPr>
          <p:cNvPr id="745" name="in a word:"/>
          <p:cNvSpPr txBox="1"/>
          <p:nvPr/>
        </p:nvSpPr>
        <p:spPr>
          <a:xfrm>
            <a:off x="4898879" y="1926563"/>
            <a:ext cx="2938175" cy="1054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spcBef>
                <a:spcPts val="3600"/>
              </a:spcBef>
              <a:defRPr sz="6000">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بكلمة واحدة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1"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49" name="What God requires, He provides."/>
          <p:cNvSpPr txBox="1">
            <a:spLocks noGrp="1"/>
          </p:cNvSpPr>
          <p:nvPr>
            <p:ph type="title" idx="4294967295"/>
          </p:nvPr>
        </p:nvSpPr>
        <p:spPr>
          <a:xfrm>
            <a:off x="1122491" y="2913049"/>
            <a:ext cx="10759818" cy="2882315"/>
          </a:xfrm>
          <a:prstGeom prst="rect">
            <a:avLst/>
          </a:prstGeom>
        </p:spPr>
        <p:txBody>
          <a:bodyPr lIns="65476" tIns="65476" rIns="65476" bIns="65476">
            <a:normAutofit/>
          </a:bodyPr>
          <a:lstStyle/>
          <a:p>
            <a:pPr defTabSz="936345">
              <a:defRPr sz="3996">
                <a:latin typeface="+mj-lt"/>
                <a:ea typeface="+mj-ea"/>
                <a:cs typeface="+mj-cs"/>
                <a:sym typeface="Bell MT"/>
              </a:defRPr>
            </a:pPr>
            <a:r>
              <a:rPr lang="ar-JO" sz="6000" dirty="0">
                <a:solidFill>
                  <a:schemeClr val="bg1"/>
                </a:solidFill>
                <a:latin typeface="Arial" panose="020B0604020202020204" pitchFamily="34" charset="0"/>
                <a:cs typeface="Arial" panose="020B0604020202020204" pitchFamily="34" charset="0"/>
              </a:rPr>
              <a:t>ما يطلبه الله، </a:t>
            </a:r>
            <a:br>
              <a:rPr lang="ar-JO" sz="6000" dirty="0">
                <a:solidFill>
                  <a:schemeClr val="bg1"/>
                </a:solidFill>
                <a:latin typeface="Arial" panose="020B0604020202020204" pitchFamily="34" charset="0"/>
                <a:cs typeface="Arial" panose="020B0604020202020204" pitchFamily="34" charset="0"/>
              </a:rPr>
            </a:br>
            <a:r>
              <a:rPr lang="ar-JO" sz="6000" dirty="0">
                <a:solidFill>
                  <a:schemeClr val="bg1"/>
                </a:solidFill>
                <a:latin typeface="Arial" panose="020B0604020202020204" pitchFamily="34" charset="0"/>
                <a:cs typeface="Arial" panose="020B0604020202020204" pitchFamily="34" charset="0"/>
              </a:rPr>
              <a:t>فهو يوفره.</a:t>
            </a:r>
            <a:endParaRPr sz="6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53" name="Why does God works that way?"/>
          <p:cNvSpPr txBox="1">
            <a:spLocks noGrp="1"/>
          </p:cNvSpPr>
          <p:nvPr>
            <p:ph type="title" idx="4294967295"/>
          </p:nvPr>
        </p:nvSpPr>
        <p:spPr>
          <a:xfrm>
            <a:off x="1024200" y="3186697"/>
            <a:ext cx="10956400" cy="1624684"/>
          </a:xfrm>
          <a:prstGeom prst="rect">
            <a:avLst/>
          </a:prstGeom>
        </p:spPr>
        <p:txBody>
          <a:bodyPr lIns="65476" tIns="65476" rIns="65476" bIns="65476">
            <a:normAutofit/>
          </a:bodyPr>
          <a:lstStyle/>
          <a:p>
            <a:pPr defTabSz="988364">
              <a:defRPr sz="4218">
                <a:latin typeface="+mj-lt"/>
                <a:ea typeface="+mj-ea"/>
                <a:cs typeface="+mj-cs"/>
                <a:sym typeface="Bell MT"/>
              </a:defRPr>
            </a:pPr>
            <a:r>
              <a:rPr lang="ar-JO" dirty="0">
                <a:solidFill>
                  <a:schemeClr val="bg1"/>
                </a:solidFill>
                <a:latin typeface="Arial" panose="020B0604020202020204" pitchFamily="34" charset="0"/>
                <a:cs typeface="Arial" panose="020B0604020202020204" pitchFamily="34" charset="0"/>
              </a:rPr>
              <a:t>لماذا يعمل الله بتلك الطريقة؟</a:t>
            </a:r>
            <a:endParaRPr sz="4674" i="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57" name="Whoever speaks, is to do so as one who is speaking the utterances of God; whoever serves is to do so as one who is serving by the strength which God supplies;…"/>
          <p:cNvSpPr txBox="1"/>
          <p:nvPr/>
        </p:nvSpPr>
        <p:spPr>
          <a:xfrm>
            <a:off x="764131" y="-222807"/>
            <a:ext cx="11476538" cy="5532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3900">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إن كان يتكلم أحد فكأقوال الله، وإن كان يخدم أحد فكأنه من قوة يمنحها الله، لكي يتمجد الله في كل شيء بيسوع المسيح، الذي له المجد والسلطان إلى أبد الآبدين. آمين.</a:t>
            </a:r>
            <a:br>
              <a:rPr dirty="0">
                <a:solidFill>
                  <a:schemeClr val="accent1">
                    <a:lumOff val="44000"/>
                  </a:schemeClr>
                </a:solidFill>
                <a:latin typeface="Arial" panose="020B0604020202020204" pitchFamily="34" charset="0"/>
                <a:cs typeface="Arial" panose="020B0604020202020204" pitchFamily="34" charset="0"/>
              </a:rPr>
            </a:br>
            <a:br>
              <a:rPr dirty="0">
                <a:solidFill>
                  <a:schemeClr val="accent1">
                    <a:lumOff val="44000"/>
                  </a:schemeClr>
                </a:solidFill>
                <a:latin typeface="Arial" panose="020B0604020202020204" pitchFamily="34" charset="0"/>
                <a:cs typeface="Arial" panose="020B0604020202020204" pitchFamily="34" charset="0"/>
              </a:rPr>
            </a:br>
            <a:r>
              <a:rPr dirty="0">
                <a:solidFill>
                  <a:schemeClr val="accent1">
                    <a:lumOff val="44000"/>
                  </a:schemeClr>
                </a:solidFill>
                <a:latin typeface="Arial" panose="020B0604020202020204" pitchFamily="34" charset="0"/>
                <a:cs typeface="Arial" panose="020B0604020202020204" pitchFamily="34" charset="0"/>
              </a:rPr>
              <a:t>(</a:t>
            </a:r>
            <a:r>
              <a:rPr lang="ar-JO" dirty="0">
                <a:solidFill>
                  <a:schemeClr val="accent1">
                    <a:lumOff val="44000"/>
                  </a:schemeClr>
                </a:solidFill>
                <a:latin typeface="Arial" panose="020B0604020202020204" pitchFamily="34" charset="0"/>
                <a:cs typeface="Arial" panose="020B0604020202020204" pitchFamily="34" charset="0"/>
              </a:rPr>
              <a:t>1 بطرس 4: 11</a:t>
            </a:r>
            <a:r>
              <a:rPr dirty="0">
                <a:solidFill>
                  <a:schemeClr val="accent1">
                    <a:lumOff val="44000"/>
                  </a:schemeClr>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61" name="What God requires, He provides—in Jesus Christ.  Apart from Me you can do nothing. (John 15:5)  I can do all things through him who strengthens me. (Philippians 4:13)"/>
          <p:cNvSpPr txBox="1">
            <a:spLocks noGrp="1"/>
          </p:cNvSpPr>
          <p:nvPr>
            <p:ph type="title" idx="4294967295"/>
          </p:nvPr>
        </p:nvSpPr>
        <p:spPr>
          <a:xfrm>
            <a:off x="884143" y="1769265"/>
            <a:ext cx="11054082" cy="5626320"/>
          </a:xfrm>
          <a:prstGeom prst="rect">
            <a:avLst/>
          </a:prstGeom>
        </p:spPr>
        <p:txBody>
          <a:bodyPr lIns="65476" tIns="65476" rIns="65476" bIns="65476">
            <a:normAutofit/>
          </a:bodyPr>
          <a:lstStyle/>
          <a:p>
            <a:pPr defTabSz="901666">
              <a:defRPr sz="468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ما يطلبه الله،</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فهو يوفره – في يسوع المسيح</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848" dirty="0">
                <a:latin typeface="Arial" panose="020B0604020202020204" pitchFamily="34" charset="0"/>
                <a:cs typeface="Arial" panose="020B0604020202020204" pitchFamily="34" charset="0"/>
              </a:rPr>
              <a:t>بدوني لا تقدرون أن تفعلوا شيئاً</a:t>
            </a:r>
            <a:br>
              <a:rPr sz="3848" dirty="0">
                <a:latin typeface="Arial" panose="020B0604020202020204" pitchFamily="34" charset="0"/>
                <a:cs typeface="Arial" panose="020B0604020202020204" pitchFamily="34" charset="0"/>
              </a:rPr>
            </a:br>
            <a:r>
              <a:rPr sz="2704" dirty="0">
                <a:latin typeface="Arial" panose="020B0604020202020204" pitchFamily="34" charset="0"/>
                <a:cs typeface="Arial" panose="020B0604020202020204" pitchFamily="34" charset="0"/>
              </a:rPr>
              <a:t>(</a:t>
            </a:r>
            <a:r>
              <a:rPr lang="ar-JO" sz="2704" dirty="0">
                <a:latin typeface="Arial" panose="020B0604020202020204" pitchFamily="34" charset="0"/>
                <a:cs typeface="Arial" panose="020B0604020202020204" pitchFamily="34" charset="0"/>
              </a:rPr>
              <a:t>يوحنا 15: 5</a:t>
            </a:r>
            <a:r>
              <a:rPr sz="2704" dirty="0">
                <a:latin typeface="Arial" panose="020B0604020202020204" pitchFamily="34" charset="0"/>
                <a:cs typeface="Arial" panose="020B0604020202020204" pitchFamily="34" charset="0"/>
              </a:rPr>
              <a:t>)</a:t>
            </a:r>
            <a:br>
              <a:rPr sz="2704" dirty="0">
                <a:latin typeface="Arial" panose="020B0604020202020204" pitchFamily="34" charset="0"/>
                <a:cs typeface="Arial" panose="020B0604020202020204" pitchFamily="34" charset="0"/>
              </a:rPr>
            </a:br>
            <a:br>
              <a:rPr sz="2704" dirty="0">
                <a:latin typeface="Arial" panose="020B0604020202020204" pitchFamily="34" charset="0"/>
                <a:cs typeface="Arial" panose="020B0604020202020204" pitchFamily="34" charset="0"/>
              </a:rPr>
            </a:br>
            <a:r>
              <a:rPr lang="ar-JO" sz="3848" dirty="0">
                <a:latin typeface="Arial" panose="020B0604020202020204" pitchFamily="34" charset="0"/>
                <a:cs typeface="Arial" panose="020B0604020202020204" pitchFamily="34" charset="0"/>
              </a:rPr>
              <a:t>أستطيع كل شيء في المسيح الذي يقويني</a:t>
            </a:r>
            <a:br>
              <a:rPr sz="3848" dirty="0">
                <a:latin typeface="Arial" panose="020B0604020202020204" pitchFamily="34" charset="0"/>
                <a:cs typeface="Arial" panose="020B0604020202020204" pitchFamily="34" charset="0"/>
              </a:rPr>
            </a:br>
            <a:r>
              <a:rPr sz="2704" dirty="0">
                <a:latin typeface="Arial" panose="020B0604020202020204" pitchFamily="34" charset="0"/>
                <a:cs typeface="Arial" panose="020B0604020202020204" pitchFamily="34" charset="0"/>
              </a:rPr>
              <a:t>(</a:t>
            </a:r>
            <a:r>
              <a:rPr lang="ar-JO" sz="2704" dirty="0">
                <a:latin typeface="Arial" panose="020B0604020202020204" pitchFamily="34" charset="0"/>
                <a:cs typeface="Arial" panose="020B0604020202020204" pitchFamily="34" charset="0"/>
              </a:rPr>
              <a:t>فيلبي 4: 13</a:t>
            </a:r>
            <a:r>
              <a:rPr sz="2704" dirty="0">
                <a:latin typeface="Arial" panose="020B0604020202020204" pitchFamily="34" charset="0"/>
                <a:cs typeface="Arial" panose="020B0604020202020204" pitchFamily="34" charset="0"/>
              </a:rPr>
              <a:t>)</a:t>
            </a:r>
            <a:br>
              <a:rPr sz="2704" dirty="0">
                <a:latin typeface="Arial" panose="020B0604020202020204" pitchFamily="34" charset="0"/>
                <a:cs typeface="Arial" panose="020B0604020202020204" pitchFamily="34" charset="0"/>
              </a:rPr>
            </a:br>
            <a:endParaRPr sz="2704"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65" name="What God requires, He provides—in Jesus Christ.  salvation  sanctification  worship"/>
          <p:cNvSpPr txBox="1">
            <a:spLocks noGrp="1"/>
          </p:cNvSpPr>
          <p:nvPr>
            <p:ph type="title" idx="4294967295"/>
          </p:nvPr>
        </p:nvSpPr>
        <p:spPr>
          <a:xfrm>
            <a:off x="1076780" y="1813672"/>
            <a:ext cx="10851240" cy="6126256"/>
          </a:xfrm>
          <a:prstGeom prst="rect">
            <a:avLst/>
          </a:prstGeom>
        </p:spPr>
        <p:txBody>
          <a:bodyPr lIns="65476" tIns="65476" rIns="65476" bIns="65476">
            <a:normAutofit/>
          </a:bodyPr>
          <a:lstStyle/>
          <a:p>
            <a:pPr defTabSz="849646">
              <a:defRPr sz="441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ما يطلبه الله،</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فهو يوفره – في يسوع المسيح</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626" dirty="0">
                <a:latin typeface="Arial" panose="020B0604020202020204" pitchFamily="34" charset="0"/>
                <a:cs typeface="Arial" panose="020B0604020202020204" pitchFamily="34" charset="0"/>
              </a:rPr>
              <a:t>الخلاص</a:t>
            </a:r>
            <a:br>
              <a:rPr sz="3626" dirty="0">
                <a:latin typeface="Arial" panose="020B0604020202020204" pitchFamily="34" charset="0"/>
                <a:cs typeface="Arial" panose="020B0604020202020204" pitchFamily="34" charset="0"/>
              </a:rPr>
            </a:br>
            <a:br>
              <a:rPr sz="3626" dirty="0">
                <a:latin typeface="Arial" panose="020B0604020202020204" pitchFamily="34" charset="0"/>
                <a:cs typeface="Arial" panose="020B0604020202020204" pitchFamily="34" charset="0"/>
              </a:rPr>
            </a:br>
            <a:r>
              <a:rPr lang="ar-JO" sz="3626" dirty="0">
                <a:latin typeface="Arial" panose="020B0604020202020204" pitchFamily="34" charset="0"/>
                <a:cs typeface="Arial" panose="020B0604020202020204" pitchFamily="34" charset="0"/>
              </a:rPr>
              <a:t>التقديس</a:t>
            </a:r>
            <a:br>
              <a:rPr sz="3626" dirty="0">
                <a:latin typeface="Arial" panose="020B0604020202020204" pitchFamily="34" charset="0"/>
                <a:cs typeface="Arial" panose="020B0604020202020204" pitchFamily="34" charset="0"/>
              </a:rPr>
            </a:br>
            <a:br>
              <a:rPr sz="3626" dirty="0">
                <a:latin typeface="Arial" panose="020B0604020202020204" pitchFamily="34" charset="0"/>
                <a:cs typeface="Arial" panose="020B0604020202020204" pitchFamily="34" charset="0"/>
              </a:rPr>
            </a:br>
            <a:r>
              <a:rPr lang="ar-JO" sz="3626" dirty="0">
                <a:latin typeface="Arial" panose="020B0604020202020204" pitchFamily="34" charset="0"/>
                <a:cs typeface="Arial" panose="020B0604020202020204" pitchFamily="34" charset="0"/>
              </a:rPr>
              <a:t>العبادة</a:t>
            </a:r>
            <a:br>
              <a:rPr sz="3626" dirty="0">
                <a:latin typeface="Arial" panose="020B0604020202020204" pitchFamily="34" charset="0"/>
                <a:cs typeface="Arial" panose="020B0604020202020204" pitchFamily="34" charset="0"/>
              </a:rPr>
            </a:br>
            <a:endParaRPr sz="3626"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1. Important Themes"/>
          <p:cNvSpPr txBox="1">
            <a:spLocks noGrp="1"/>
          </p:cNvSpPr>
          <p:nvPr>
            <p:ph type="title" idx="4294967295"/>
          </p:nvPr>
        </p:nvSpPr>
        <p:spPr>
          <a:xfrm>
            <a:off x="650239" y="242125"/>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1. مواضيع مهمة</a:t>
            </a:r>
            <a:endParaRPr dirty="0">
              <a:latin typeface="Arial" panose="020B0604020202020204" pitchFamily="34" charset="0"/>
              <a:cs typeface="Arial" panose="020B0604020202020204" pitchFamily="34" charset="0"/>
            </a:endParaRPr>
          </a:p>
        </p:txBody>
      </p:sp>
      <p:sp>
        <p:nvSpPr>
          <p:cNvPr id="571" name="Freedom of form…"/>
          <p:cNvSpPr txBox="1">
            <a:spLocks noGrp="1"/>
          </p:cNvSpPr>
          <p:nvPr>
            <p:ph type="body" idx="4294967295"/>
          </p:nvPr>
        </p:nvSpPr>
        <p:spPr>
          <a:xfrm>
            <a:off x="773469" y="1160489"/>
            <a:ext cx="11704321" cy="7795490"/>
          </a:xfrm>
          <a:prstGeom prst="rect">
            <a:avLst/>
          </a:prstGeom>
        </p:spPr>
        <p:txBody>
          <a:bodyPr>
            <a:normAutofit/>
          </a:bodyPr>
          <a:lstStyle/>
          <a:p>
            <a:pPr marL="0" indent="0" defTabSz="1057723">
              <a:spcBef>
                <a:spcPts val="800"/>
              </a:spcBef>
              <a:buSzTx/>
              <a:buNone/>
              <a:defRPr sz="3660">
                <a:solidFill>
                  <a:schemeClr val="accent1">
                    <a:lumOff val="44000"/>
                  </a:schemeClr>
                </a:solidFill>
                <a:effectLst>
                  <a:outerShdw blurRad="7747" dist="15494"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92191" indent="-392191" algn="r" defTabSz="1057723" rtl="1">
              <a:spcBef>
                <a:spcPts val="800"/>
              </a:spcBef>
              <a:buClr>
                <a:srgbClr val="FFCC00"/>
              </a:buClr>
              <a:buSzPct val="120000"/>
              <a:buChar char="•"/>
              <a:defRPr sz="4331">
                <a:solidFill>
                  <a:schemeClr val="accent1">
                    <a:lumOff val="44000"/>
                  </a:schemeClr>
                </a:solidFill>
                <a:effectLst>
                  <a:outerShdw blurRad="7747" dist="15494"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حرية في الشكل</a:t>
            </a:r>
            <a:endParaRPr dirty="0">
              <a:latin typeface="Arial" panose="020B0604020202020204" pitchFamily="34" charset="0"/>
              <a:cs typeface="Arial" panose="020B0604020202020204" pitchFamily="34" charset="0"/>
            </a:endParaRPr>
          </a:p>
          <a:p>
            <a:pPr marL="392191" indent="-392191" defTabSz="1057723">
              <a:spcBef>
                <a:spcPts val="800"/>
              </a:spcBef>
              <a:buClr>
                <a:srgbClr val="FFCC00"/>
              </a:buClr>
              <a:buSzPct val="120000"/>
              <a:buChar char="•"/>
              <a:defRPr sz="1464">
                <a:solidFill>
                  <a:schemeClr val="accent1">
                    <a:lumOff val="44000"/>
                  </a:schemeClr>
                </a:solidFill>
                <a:effectLst>
                  <a:outerShdw blurRad="7747" dist="15494"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0" indent="0" algn="ctr" defTabSz="557784">
              <a:lnSpc>
                <a:spcPct val="80000"/>
              </a:lnSpc>
              <a:spcBef>
                <a:spcPts val="0"/>
              </a:spcBef>
              <a:buSzTx/>
              <a:buNone/>
              <a:defRPr sz="3233">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في العهد الجديد كل التركيز ينصب على حقيقة مجد المسيح، وليس على ظل ونسخة من الأشياء والأشكال الدينية، من المذهل مدى اللامبالاة في العهد الجديد بمثل هذه الأشياء: لا يوجد تصريح في العهد الجديد لمباني العبادة، أو لباس العبادة، أو أوقات العبادة، أو موسيقى العبادة، أو طقوس العبادة، أو حجم العبادة، أو خطب مدتها خمس وثلاثون دقيقة. أو قصائد المجيء أو الجوقات أو الآلات أو الشموع. . . . تقريباً كل تقليد عبادة لدينا يتم تشكيله ثقافياً وليس بأمر كتابي. . . . نحن أحرار في العثور على المكان والزمان واللباس والحجم والموسيقى والعناصر والأشياء التي تساعدنا على التوجه بشكل جذري نحو سيادة الله في المسيح.</a:t>
            </a:r>
            <a:endParaRPr dirty="0">
              <a:latin typeface="Arial" panose="020B0604020202020204" pitchFamily="34" charset="0"/>
              <a:cs typeface="Arial" panose="020B0604020202020204" pitchFamily="34" charset="0"/>
            </a:endParaRPr>
          </a:p>
          <a:p>
            <a:pPr marL="0" indent="0" algn="ctr" defTabSz="557784">
              <a:lnSpc>
                <a:spcPct val="80000"/>
              </a:lnSpc>
              <a:spcBef>
                <a:spcPts val="0"/>
              </a:spcBef>
              <a:buSzTx/>
              <a:buNone/>
              <a:defRPr sz="3233">
                <a:solidFill>
                  <a:schemeClr val="accent1">
                    <a:lumOff val="44000"/>
                  </a:schemeClr>
                </a:solidFill>
                <a:latin typeface="+mj-lt"/>
                <a:ea typeface="+mj-ea"/>
                <a:cs typeface="+mj-cs"/>
                <a:sym typeface="Bell MT"/>
              </a:defRPr>
            </a:pP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جون بايبر</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69" name="Three Common Misunderstandings"/>
          <p:cNvSpPr txBox="1">
            <a:spLocks noGrp="1"/>
          </p:cNvSpPr>
          <p:nvPr>
            <p:ph type="title" idx="4294967295"/>
          </p:nvPr>
        </p:nvSpPr>
        <p:spPr>
          <a:xfrm>
            <a:off x="433493" y="2174687"/>
            <a:ext cx="12137814" cy="1219201"/>
          </a:xfrm>
          <a:prstGeom prst="rect">
            <a:avLst/>
          </a:prstGeom>
        </p:spPr>
        <p:txBody>
          <a:bodyPr lIns="65476" tIns="65476" rIns="65476" bIns="65476">
            <a:normAutofit/>
          </a:bodyPr>
          <a:lstStyle>
            <a:lvl1pPr defTabSz="1231121">
              <a:defRPr sz="6390">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ثلاثة أمور شائعة أسيء فهمها</a:t>
            </a:r>
            <a:endParaRPr dirty="0">
              <a:latin typeface="Arial" panose="020B0604020202020204" pitchFamily="34" charset="0"/>
              <a:cs typeface="Arial" panose="020B0604020202020204" pitchFamily="34" charset="0"/>
            </a:endParaRPr>
          </a:p>
        </p:txBody>
      </p:sp>
      <p:sp>
        <p:nvSpPr>
          <p:cNvPr id="770" name="Jesus is gone…"/>
          <p:cNvSpPr txBox="1">
            <a:spLocks noGrp="1"/>
          </p:cNvSpPr>
          <p:nvPr>
            <p:ph type="body" sz="half" idx="4294967295"/>
          </p:nvPr>
        </p:nvSpPr>
        <p:spPr>
          <a:xfrm>
            <a:off x="1517226" y="3820159"/>
            <a:ext cx="10187095" cy="4389122"/>
          </a:xfrm>
          <a:prstGeom prst="rect">
            <a:avLst/>
          </a:prstGeom>
        </p:spPr>
        <p:txBody>
          <a:bodyPr lIns="65476" tIns="65476" rIns="65476" bIns="65476">
            <a:normAutofit/>
          </a:bodyPr>
          <a:lstStyle/>
          <a:p>
            <a:pPr marL="494804" indent="-494804" algn="r" defTabSz="1352499" rtl="1">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لقد رحل يسوع</a:t>
            </a:r>
            <a:endParaRPr dirty="0">
              <a:latin typeface="Arial" panose="020B0604020202020204" pitchFamily="34" charset="0"/>
              <a:cs typeface="Arial" panose="020B0604020202020204" pitchFamily="34" charset="0"/>
            </a:endParaRPr>
          </a:p>
          <a:p>
            <a:pPr marL="494804" indent="-494804" algn="r" defTabSz="1352499" rtl="1">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لم يعد إنساناً</a:t>
            </a:r>
            <a:endParaRPr dirty="0">
              <a:latin typeface="Arial" panose="020B0604020202020204" pitchFamily="34" charset="0"/>
              <a:cs typeface="Arial" panose="020B0604020202020204" pitchFamily="34" charset="0"/>
            </a:endParaRPr>
          </a:p>
          <a:p>
            <a:pPr marL="494804" indent="-494804" algn="r" defTabSz="1352499" rtl="1">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لم يعد رئيس كهنة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2" name="Jesus is here!  “I am with you always, to the end of the age.” (Matthew 28:20)…"/>
          <p:cNvSpPr txBox="1">
            <a:spLocks noGrp="1"/>
          </p:cNvSpPr>
          <p:nvPr>
            <p:ph type="title" idx="4294967295"/>
          </p:nvPr>
        </p:nvSpPr>
        <p:spPr>
          <a:xfrm>
            <a:off x="567880" y="2522367"/>
            <a:ext cx="11869040" cy="4865144"/>
          </a:xfrm>
          <a:prstGeom prst="rect">
            <a:avLst/>
          </a:prstGeom>
        </p:spPr>
        <p:txBody>
          <a:bodyPr lIns="65476" tIns="65476" rIns="65476" bIns="65476">
            <a:normAutofit/>
          </a:bodyPr>
          <a:lstStyle/>
          <a:p>
            <a:pPr defTabSz="1005704">
              <a:defRPr sz="5219">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هنا</a:t>
            </a:r>
            <a:br>
              <a:rPr dirty="0">
                <a:latin typeface="Arial" panose="020B0604020202020204" pitchFamily="34" charset="0"/>
                <a:cs typeface="Arial" panose="020B0604020202020204" pitchFamily="34" charset="0"/>
              </a:rPr>
            </a:br>
            <a:br>
              <a:rPr lang="en-US" sz="3480" dirty="0">
                <a:latin typeface="Arial" panose="020B0604020202020204" pitchFamily="34" charset="0"/>
                <a:cs typeface="Arial" panose="020B0604020202020204" pitchFamily="34" charset="0"/>
              </a:rPr>
            </a:br>
            <a:r>
              <a:rPr lang="ar-JO" sz="3480" dirty="0">
                <a:latin typeface="Arial" panose="020B0604020202020204" pitchFamily="34" charset="0"/>
                <a:cs typeface="Arial" panose="020B0604020202020204" pitchFamily="34" charset="0"/>
              </a:rPr>
              <a:t>ها أنا معكم كل الأيام وإلى انقضاء الدهر</a:t>
            </a:r>
            <a:br>
              <a:rPr sz="3480" dirty="0">
                <a:latin typeface="Arial" panose="020B0604020202020204" pitchFamily="34" charset="0"/>
                <a:cs typeface="Arial" panose="020B0604020202020204" pitchFamily="34" charset="0"/>
              </a:rPr>
            </a:br>
            <a:r>
              <a:rPr sz="3480" dirty="0">
                <a:latin typeface="Arial" panose="020B0604020202020204" pitchFamily="34" charset="0"/>
                <a:cs typeface="Arial" panose="020B0604020202020204" pitchFamily="34" charset="0"/>
              </a:rPr>
              <a:t>(</a:t>
            </a:r>
            <a:r>
              <a:rPr lang="ar-JO" sz="3480" dirty="0">
                <a:latin typeface="Arial" panose="020B0604020202020204" pitchFamily="34" charset="0"/>
                <a:cs typeface="Arial" panose="020B0604020202020204" pitchFamily="34" charset="0"/>
              </a:rPr>
              <a:t>متى 28: 20</a:t>
            </a:r>
            <a:r>
              <a:rPr sz="3480" dirty="0">
                <a:latin typeface="Arial" panose="020B0604020202020204" pitchFamily="34" charset="0"/>
                <a:cs typeface="Arial" panose="020B0604020202020204" pitchFamily="34" charset="0"/>
              </a:rPr>
              <a:t>)</a:t>
            </a:r>
          </a:p>
          <a:p>
            <a:pPr defTabSz="1005704">
              <a:defRPr sz="5219">
                <a:solidFill>
                  <a:schemeClr val="accent1">
                    <a:lumOff val="44000"/>
                  </a:schemeClr>
                </a:solidFill>
                <a:latin typeface="+mj-lt"/>
                <a:ea typeface="+mj-ea"/>
                <a:cs typeface="+mj-cs"/>
                <a:sym typeface="Bell MT"/>
              </a:defRPr>
            </a:pPr>
            <a:endParaRPr sz="3480" dirty="0">
              <a:latin typeface="Arial" panose="020B0604020202020204" pitchFamily="34" charset="0"/>
              <a:cs typeface="Arial" panose="020B0604020202020204" pitchFamily="34" charset="0"/>
            </a:endParaRPr>
          </a:p>
          <a:p>
            <a:pPr defTabSz="1005704">
              <a:defRPr sz="5219">
                <a:solidFill>
                  <a:schemeClr val="accent1">
                    <a:lumOff val="44000"/>
                  </a:schemeClr>
                </a:solidFill>
                <a:latin typeface="+mj-lt"/>
                <a:ea typeface="+mj-ea"/>
                <a:cs typeface="+mj-cs"/>
                <a:sym typeface="Bell MT"/>
              </a:defRPr>
            </a:pPr>
            <a:r>
              <a:rPr lang="ar-JO" sz="3480" dirty="0">
                <a:latin typeface="Arial" panose="020B0604020202020204" pitchFamily="34" charset="0"/>
                <a:cs typeface="Arial" panose="020B0604020202020204" pitchFamily="34" charset="0"/>
              </a:rPr>
              <a:t>لا أهملك ولا أتركك</a:t>
            </a:r>
            <a:endParaRPr sz="3480" dirty="0">
              <a:latin typeface="Arial" panose="020B0604020202020204" pitchFamily="34" charset="0"/>
              <a:cs typeface="Arial" panose="020B0604020202020204" pitchFamily="34" charset="0"/>
            </a:endParaRPr>
          </a:p>
          <a:p>
            <a:pPr defTabSz="1005704">
              <a:defRPr sz="5219">
                <a:solidFill>
                  <a:schemeClr val="accent1">
                    <a:lumOff val="44000"/>
                  </a:schemeClr>
                </a:solidFill>
                <a:latin typeface="+mj-lt"/>
                <a:ea typeface="+mj-ea"/>
                <a:cs typeface="+mj-cs"/>
                <a:sym typeface="Bell MT"/>
              </a:defRPr>
            </a:pPr>
            <a:r>
              <a:rPr sz="3480" dirty="0">
                <a:latin typeface="Arial" panose="020B0604020202020204" pitchFamily="34" charset="0"/>
                <a:cs typeface="Arial" panose="020B0604020202020204" pitchFamily="34" charset="0"/>
              </a:rPr>
              <a:t>(</a:t>
            </a:r>
            <a:r>
              <a:rPr lang="ar-JO" sz="3480" dirty="0">
                <a:latin typeface="Arial" panose="020B0604020202020204" pitchFamily="34" charset="0"/>
                <a:cs typeface="Arial" panose="020B0604020202020204" pitchFamily="34" charset="0"/>
              </a:rPr>
              <a:t>عبرانيين 13: 5</a:t>
            </a:r>
            <a:r>
              <a:rPr sz="3480"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4" name="Jesus is still a man   For there is one God, and there is one mediator…"/>
          <p:cNvSpPr txBox="1">
            <a:spLocks noGrp="1"/>
          </p:cNvSpPr>
          <p:nvPr>
            <p:ph type="title" idx="4294967295"/>
          </p:nvPr>
        </p:nvSpPr>
        <p:spPr>
          <a:xfrm>
            <a:off x="1062045" y="2164588"/>
            <a:ext cx="10880710" cy="5129173"/>
          </a:xfrm>
          <a:prstGeom prst="rect">
            <a:avLst/>
          </a:prstGeom>
        </p:spPr>
        <p:txBody>
          <a:bodyPr lIns="65476" tIns="65476" rIns="65476" bIns="65476">
            <a:normAutofit/>
          </a:bodyPr>
          <a:lstStyle/>
          <a:p>
            <a:pPr defTabSz="988364">
              <a:defRPr sz="513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لا يزال إنساناً</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420" dirty="0">
                <a:latin typeface="Arial" panose="020B0604020202020204" pitchFamily="34" charset="0"/>
                <a:cs typeface="Arial" panose="020B0604020202020204" pitchFamily="34" charset="0"/>
              </a:rPr>
              <a:t>لأنه يوجد إله واحد ووسيط واحد بين الله والناس: الإنسان يسوع المسيح</a:t>
            </a:r>
            <a:br>
              <a:rPr sz="3420" dirty="0">
                <a:latin typeface="Arial" panose="020B0604020202020204" pitchFamily="34" charset="0"/>
                <a:cs typeface="Arial" panose="020B0604020202020204" pitchFamily="34" charset="0"/>
              </a:rPr>
            </a:br>
            <a:br>
              <a:rPr sz="3420" dirty="0">
                <a:latin typeface="Arial" panose="020B0604020202020204" pitchFamily="34" charset="0"/>
                <a:cs typeface="Arial" panose="020B0604020202020204" pitchFamily="34" charset="0"/>
              </a:rPr>
            </a:br>
            <a:r>
              <a:rPr sz="3420" dirty="0">
                <a:latin typeface="Arial" panose="020B0604020202020204" pitchFamily="34" charset="0"/>
                <a:cs typeface="Arial" panose="020B0604020202020204" pitchFamily="34" charset="0"/>
              </a:rPr>
              <a:t>(</a:t>
            </a:r>
            <a:r>
              <a:rPr lang="ar-JO" sz="3420" dirty="0">
                <a:latin typeface="Arial" panose="020B0604020202020204" pitchFamily="34" charset="0"/>
                <a:cs typeface="Arial" panose="020B0604020202020204" pitchFamily="34" charset="0"/>
              </a:rPr>
              <a:t>1 تيموثاوس 2: 5</a:t>
            </a:r>
            <a:r>
              <a:rPr sz="3420"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6" name="Jesus is still a High Priest  We have such a high priest. (Hebrews 8:1; also 4:14-15; 7:26; 10:21)  “You are a priest forever. . . ” (Hebrews 5:6; also 6:20; 7:17,21)"/>
          <p:cNvSpPr txBox="1">
            <a:spLocks noGrp="1"/>
          </p:cNvSpPr>
          <p:nvPr>
            <p:ph type="title" idx="4294967295"/>
          </p:nvPr>
        </p:nvSpPr>
        <p:spPr>
          <a:xfrm>
            <a:off x="541335" y="2103181"/>
            <a:ext cx="11922130" cy="5059182"/>
          </a:xfrm>
          <a:prstGeom prst="rect">
            <a:avLst/>
          </a:prstGeom>
        </p:spPr>
        <p:txBody>
          <a:bodyPr lIns="65476" tIns="65476" rIns="65476" bIns="65476">
            <a:normAutofit/>
          </a:bodyPr>
          <a:lstStyle/>
          <a:p>
            <a:pPr defTabSz="1040384">
              <a:defRPr sz="54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لا يزال رئيس كهنة</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أن لنا رئيس كهنة مثل هذا</a:t>
            </a:r>
            <a:br>
              <a:rPr lang="en-US"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(عبرانيين 8: 1، أيضاً 4: 14-15، 7: 26، 10: 21)</a:t>
            </a:r>
            <a:br>
              <a:rPr sz="3600" dirty="0">
                <a:latin typeface="Arial" panose="020B0604020202020204" pitchFamily="34" charset="0"/>
                <a:cs typeface="Arial" panose="020B0604020202020204" pitchFamily="34" charset="0"/>
              </a:rPr>
            </a:br>
            <a:br>
              <a:rPr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أنت كاهن إلى الأبد ...</a:t>
            </a:r>
            <a:br>
              <a:rPr lang="en-US"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(عبرانيين 5: 6، أيضاً 6: 20، 7: 17، 21)</a:t>
            </a:r>
            <a:endParaRPr sz="3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8" name="Jesus is still a High Priest  The former priests, on the one hand, existed in greater numbers because they were prevented by death from continuing, but Jesus, on the other hand, because He continues forever, holds His priesthood permanently. Therefore He"/>
          <p:cNvSpPr txBox="1">
            <a:spLocks noGrp="1"/>
          </p:cNvSpPr>
          <p:nvPr>
            <p:ph type="title" idx="4294967295"/>
          </p:nvPr>
        </p:nvSpPr>
        <p:spPr>
          <a:xfrm>
            <a:off x="458163" y="2114257"/>
            <a:ext cx="12088474" cy="6388839"/>
          </a:xfrm>
          <a:prstGeom prst="rect">
            <a:avLst/>
          </a:prstGeom>
        </p:spPr>
        <p:txBody>
          <a:bodyPr lIns="65476" tIns="65476" rIns="65476" bIns="65476">
            <a:normAutofit/>
          </a:bodyPr>
          <a:lstStyle/>
          <a:p>
            <a:pPr defTabSz="884326">
              <a:defRPr sz="459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لا يزال رئيس كهنة</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lang="en-US" sz="3059" dirty="0">
                <a:latin typeface="Arial" panose="020B0604020202020204" pitchFamily="34" charset="0"/>
                <a:cs typeface="Arial" panose="020B0604020202020204" pitchFamily="34" charset="0"/>
              </a:rPr>
            </a:br>
            <a:r>
              <a:rPr lang="ar-JO" sz="3059" dirty="0">
                <a:latin typeface="Arial" panose="020B0604020202020204" pitchFamily="34" charset="0"/>
                <a:cs typeface="Arial" panose="020B0604020202020204" pitchFamily="34" charset="0"/>
              </a:rPr>
              <a:t>وأولئك قد صاروا كهنة كثيرين من أجل منعهم بالموت عن البقاء، وأما هذا فمن أجل أنه يبقى إلى الأبد، له كهنوت لا يزول. فمن ثم يقدر أن يخلص أيضا إلى التمام الذين يتقدمون به إلى الله، إذ هو حي في كل حين ليشفع فيهم.</a:t>
            </a:r>
            <a:br>
              <a:rPr sz="3059" dirty="0">
                <a:latin typeface="Arial" panose="020B0604020202020204" pitchFamily="34" charset="0"/>
                <a:cs typeface="Arial" panose="020B0604020202020204" pitchFamily="34" charset="0"/>
              </a:rPr>
            </a:br>
            <a:br>
              <a:rPr lang="en-US" sz="3059" dirty="0">
                <a:latin typeface="Arial" panose="020B0604020202020204" pitchFamily="34" charset="0"/>
                <a:cs typeface="Arial" panose="020B0604020202020204" pitchFamily="34" charset="0"/>
              </a:rPr>
            </a:br>
            <a:r>
              <a:rPr lang="ar-JO" sz="3059" dirty="0">
                <a:latin typeface="Arial" panose="020B0604020202020204" pitchFamily="34" charset="0"/>
                <a:cs typeface="Arial" panose="020B0604020202020204" pitchFamily="34" charset="0"/>
              </a:rPr>
              <a:t>(عبرانيين 7: 23-25)</a:t>
            </a:r>
            <a:br>
              <a:rPr sz="3059" dirty="0">
                <a:latin typeface="Arial" panose="020B0604020202020204" pitchFamily="34" charset="0"/>
                <a:cs typeface="Arial" panose="020B0604020202020204" pitchFamily="34" charset="0"/>
              </a:rPr>
            </a:br>
            <a:br>
              <a:rPr sz="3059" dirty="0">
                <a:latin typeface="Arial" panose="020B0604020202020204" pitchFamily="34" charset="0"/>
                <a:cs typeface="Arial" panose="020B0604020202020204" pitchFamily="34" charset="0"/>
              </a:rPr>
            </a:br>
            <a:endParaRPr sz="3059"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80" name="Shape"/>
          <p:cNvSpPr/>
          <p:nvPr/>
        </p:nvSpPr>
        <p:spPr>
          <a:xfrm>
            <a:off x="1382791" y="3465883"/>
            <a:ext cx="1192108" cy="4226561"/>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5400" y="14400"/>
                </a:lnTo>
                <a:lnTo>
                  <a:pt x="5400" y="0"/>
                </a:lnTo>
                <a:lnTo>
                  <a:pt x="16200" y="0"/>
                </a:lnTo>
                <a:lnTo>
                  <a:pt x="16200" y="14400"/>
                </a:lnTo>
                <a:lnTo>
                  <a:pt x="21600" y="14400"/>
                </a:lnTo>
                <a:lnTo>
                  <a:pt x="10800" y="21600"/>
                </a:lnTo>
                <a:close/>
              </a:path>
            </a:pathLst>
          </a:custGeom>
          <a:solidFill>
            <a:srgbClr val="FF9966"/>
          </a:solidFill>
          <a:ln w="12700">
            <a:solidFill>
              <a:srgbClr val="000000"/>
            </a:solidFill>
          </a:ln>
        </p:spPr>
        <p:txBody>
          <a:bodyPr lIns="65023" tIns="65023" rIns="65023" bIns="65023" anchor="ctr"/>
          <a:lstStyle/>
          <a:p>
            <a:pPr>
              <a:defRPr>
                <a:latin typeface="+mj-lt"/>
                <a:ea typeface="+mj-ea"/>
                <a:cs typeface="+mj-cs"/>
                <a:sym typeface="Bell MT"/>
              </a:defRPr>
            </a:pPr>
            <a:endParaRPr>
              <a:latin typeface="Arial" panose="020B0604020202020204" pitchFamily="34" charset="0"/>
              <a:cs typeface="Arial" panose="020B0604020202020204" pitchFamily="34" charset="0"/>
            </a:endParaRPr>
          </a:p>
        </p:txBody>
      </p:sp>
      <p:sp>
        <p:nvSpPr>
          <p:cNvPr id="781" name="Shape"/>
          <p:cNvSpPr/>
          <p:nvPr/>
        </p:nvSpPr>
        <p:spPr>
          <a:xfrm rot="10800000">
            <a:off x="10313275" y="2906859"/>
            <a:ext cx="1192108" cy="4226561"/>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5400" y="14400"/>
                </a:lnTo>
                <a:lnTo>
                  <a:pt x="5400" y="0"/>
                </a:lnTo>
                <a:lnTo>
                  <a:pt x="16200" y="0"/>
                </a:lnTo>
                <a:lnTo>
                  <a:pt x="16200" y="14400"/>
                </a:lnTo>
                <a:lnTo>
                  <a:pt x="21600" y="14400"/>
                </a:lnTo>
                <a:lnTo>
                  <a:pt x="10800" y="21600"/>
                </a:lnTo>
                <a:close/>
              </a:path>
            </a:pathLst>
          </a:custGeom>
          <a:solidFill>
            <a:srgbClr val="FF9966"/>
          </a:solidFill>
          <a:ln w="12700">
            <a:solidFill>
              <a:srgbClr val="000000"/>
            </a:solidFill>
          </a:ln>
        </p:spPr>
        <p:txBody>
          <a:bodyPr lIns="65023" tIns="65023" rIns="65023" bIns="65023" anchor="ctr"/>
          <a:lstStyle/>
          <a:p>
            <a:pPr>
              <a:defRPr>
                <a:latin typeface="+mj-lt"/>
                <a:ea typeface="+mj-ea"/>
                <a:cs typeface="+mj-cs"/>
                <a:sym typeface="Bell MT"/>
              </a:defRPr>
            </a:pPr>
            <a:endParaRPr>
              <a:latin typeface="Arial" panose="020B0604020202020204" pitchFamily="34" charset="0"/>
              <a:cs typeface="Arial" panose="020B0604020202020204" pitchFamily="34" charset="0"/>
            </a:endParaRPr>
          </a:p>
        </p:txBody>
      </p:sp>
      <p:sp>
        <p:nvSpPr>
          <p:cNvPr id="782" name="The Pattern of Biblical Worship: REVELATION AND RESPONSE"/>
          <p:cNvSpPr txBox="1">
            <a:spLocks noGrp="1"/>
          </p:cNvSpPr>
          <p:nvPr>
            <p:ph type="title" idx="4294967295"/>
          </p:nvPr>
        </p:nvSpPr>
        <p:spPr>
          <a:xfrm>
            <a:off x="355181" y="1074557"/>
            <a:ext cx="12294438" cy="2419007"/>
          </a:xfrm>
          <a:prstGeom prst="rect">
            <a:avLst/>
          </a:prstGeom>
        </p:spPr>
        <p:txBody>
          <a:bodyPr lIns="65476" tIns="65476" rIns="65476" bIns="65476">
            <a:normAutofit/>
          </a:bodyPr>
          <a:lstStyle/>
          <a:p>
            <a:pPr defTabSz="1040384">
              <a:defRPr sz="444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نمط العبادة الكتابية:</a:t>
            </a: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الإعلان والتجاوب</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783" name="Moses     &amp;   Aaron…"/>
          <p:cNvSpPr txBox="1">
            <a:spLocks noGrp="1"/>
          </p:cNvSpPr>
          <p:nvPr>
            <p:ph type="body" sz="half" idx="4294967295"/>
          </p:nvPr>
        </p:nvSpPr>
        <p:spPr>
          <a:xfrm>
            <a:off x="2419350" y="3384603"/>
            <a:ext cx="8248650" cy="4389121"/>
          </a:xfrm>
          <a:prstGeom prst="rect">
            <a:avLst/>
          </a:prstGeom>
        </p:spPr>
        <p:txBody>
          <a:bodyPr lIns="65476" tIns="65476" rIns="65476" bIns="65476">
            <a:normAutofit fontScale="85000" lnSpcReduction="10000"/>
          </a:bodyPr>
          <a:lstStyle/>
          <a:p>
            <a:pPr marL="513689" indent="-513689" algn="ctr" defTabSz="1369839">
              <a:spcBef>
                <a:spcPts val="1100"/>
              </a:spcBef>
              <a:buClr>
                <a:schemeClr val="accent1">
                  <a:lumOff val="44000"/>
                </a:schemeClr>
              </a:buClr>
              <a:buSzTx/>
              <a:buFont typeface="Wingdings"/>
              <a:buNone/>
              <a:defRPr sz="1422">
                <a:latin typeface="+mj-lt"/>
                <a:ea typeface="+mj-ea"/>
                <a:cs typeface="+mj-cs"/>
                <a:sym typeface="Bell MT"/>
              </a:defRPr>
            </a:pPr>
            <a:endParaRPr dirty="0">
              <a:latin typeface="Arial" panose="020B0604020202020204" pitchFamily="34" charset="0"/>
              <a:cs typeface="Arial" panose="020B0604020202020204" pitchFamily="34" charset="0"/>
            </a:endParaRPr>
          </a:p>
          <a:p>
            <a:pPr marL="513689" indent="-513689" algn="ctr" defTabSz="1369839">
              <a:spcBef>
                <a:spcPts val="1400"/>
              </a:spcBef>
              <a:buClr>
                <a:schemeClr val="accent1">
                  <a:lumOff val="44000"/>
                </a:schemeClr>
              </a:buClr>
              <a:buSzTx/>
              <a:buFont typeface="Wingdings"/>
              <a:buNone/>
              <a:defRPr sz="5846">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موسى</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و</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هارون</a:t>
            </a:r>
            <a:endParaRPr dirty="0">
              <a:latin typeface="Arial" panose="020B0604020202020204" pitchFamily="34" charset="0"/>
              <a:cs typeface="Arial" panose="020B0604020202020204" pitchFamily="34" charset="0"/>
            </a:endParaRPr>
          </a:p>
          <a:p>
            <a:pPr marL="513689" indent="-513689" algn="ctr" defTabSz="1369839">
              <a:lnSpc>
                <a:spcPct val="150000"/>
              </a:lnSpc>
              <a:spcBef>
                <a:spcPts val="1400"/>
              </a:spcBef>
              <a:buClr>
                <a:schemeClr val="accent1">
                  <a:lumOff val="44000"/>
                </a:schemeClr>
              </a:buClr>
              <a:buSzTx/>
              <a:buFont typeface="Wingdings"/>
              <a:buNone/>
              <a:defRPr sz="5846">
                <a:solidFill>
                  <a:schemeClr val="accent1">
                    <a:lumOff val="44000"/>
                  </a:schemeClr>
                </a:solidFill>
                <a:latin typeface="+mj-lt"/>
                <a:ea typeface="+mj-ea"/>
                <a:cs typeface="+mj-cs"/>
                <a:sym typeface="Bell MT"/>
              </a:defRPr>
            </a:pPr>
            <a:r>
              <a:rPr dirty="0">
                <a:latin typeface="Arial" panose="020B0604020202020204" pitchFamily="34" charset="0"/>
                <a:cs typeface="Arial" panose="020B0604020202020204" pitchFamily="34" charset="0"/>
              </a:rPr>
              <a:t>    </a:t>
            </a:r>
            <a:r>
              <a:rPr sz="2844"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كاهن      و     نبي </a:t>
            </a:r>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513689" indent="-513689" algn="ctr" defTabSz="1369839">
              <a:lnSpc>
                <a:spcPct val="150000"/>
              </a:lnSpc>
              <a:spcBef>
                <a:spcPts val="1400"/>
              </a:spcBef>
              <a:buClr>
                <a:schemeClr val="accent1">
                  <a:lumOff val="44000"/>
                </a:schemeClr>
              </a:buClr>
              <a:buSzTx/>
              <a:buFont typeface="Wingdings"/>
              <a:buNone/>
              <a:defRPr sz="5846">
                <a:solidFill>
                  <a:schemeClr val="accent1">
                    <a:lumOff val="44000"/>
                  </a:schemeClr>
                </a:solidFill>
                <a:latin typeface="+mj-lt"/>
                <a:ea typeface="+mj-ea"/>
                <a:cs typeface="+mj-cs"/>
                <a:sym typeface="Bell MT"/>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يسوع المسيح</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87" name="Proclamation &amp; Praise  (Hebrews 2:12)"/>
          <p:cNvSpPr txBox="1">
            <a:spLocks noGrp="1"/>
          </p:cNvSpPr>
          <p:nvPr>
            <p:ph type="title" idx="4294967295"/>
          </p:nvPr>
        </p:nvSpPr>
        <p:spPr>
          <a:xfrm>
            <a:off x="433493" y="1687007"/>
            <a:ext cx="12137814" cy="1219201"/>
          </a:xfrm>
          <a:prstGeom prst="rect">
            <a:avLst/>
          </a:prstGeom>
        </p:spPr>
        <p:txBody>
          <a:bodyPr lIns="65476" tIns="65476" rIns="65476" bIns="65476">
            <a:normAutofit/>
          </a:bodyPr>
          <a:lstStyle/>
          <a:p>
            <a:pPr defTabSz="1439197">
              <a:defRPr sz="6142">
                <a:solidFill>
                  <a:schemeClr val="accent1">
                    <a:lumOff val="44000"/>
                  </a:schemeClr>
                </a:solidFill>
                <a:latin typeface="+mj-lt"/>
                <a:ea typeface="+mj-ea"/>
                <a:cs typeface="+mj-cs"/>
                <a:sym typeface="Bell MT"/>
              </a:defRPr>
            </a:pPr>
            <a:r>
              <a:rPr lang="ar-JO" sz="5644" dirty="0">
                <a:latin typeface="Arial" panose="020B0604020202020204" pitchFamily="34" charset="0"/>
                <a:cs typeface="Arial" panose="020B0604020202020204" pitchFamily="34" charset="0"/>
              </a:rPr>
              <a:t>الإخبار والتسبيح (عبرانيين 2: 12)</a:t>
            </a:r>
            <a:endParaRPr sz="5644" dirty="0">
              <a:latin typeface="Arial" panose="020B0604020202020204" pitchFamily="34" charset="0"/>
              <a:cs typeface="Arial" panose="020B0604020202020204" pitchFamily="34" charset="0"/>
            </a:endParaRPr>
          </a:p>
        </p:txBody>
      </p:sp>
      <p:sp>
        <p:nvSpPr>
          <p:cNvPr id="788" name="&quot;I WILL PROCLAIM YOUR NAME TO MY BRETHREN;…"/>
          <p:cNvSpPr txBox="1">
            <a:spLocks noGrp="1"/>
          </p:cNvSpPr>
          <p:nvPr>
            <p:ph type="body" sz="half" idx="4294967295"/>
          </p:nvPr>
        </p:nvSpPr>
        <p:spPr>
          <a:xfrm>
            <a:off x="1192106" y="3332479"/>
            <a:ext cx="10837335" cy="4389122"/>
          </a:xfrm>
          <a:prstGeom prst="rect">
            <a:avLst/>
          </a:prstGeom>
        </p:spPr>
        <p:txBody>
          <a:bodyPr lIns="65476" tIns="65476" rIns="65476" bIns="65476">
            <a:normAutofit/>
          </a:bodyPr>
          <a:lstStyle/>
          <a:p>
            <a:pPr marL="422655" indent="-422655" algn="ctr" defTabSz="1127082">
              <a:spcBef>
                <a:spcPts val="1100"/>
              </a:spcBef>
              <a:buClr>
                <a:schemeClr val="accent1">
                  <a:lumOff val="44000"/>
                </a:schemeClr>
              </a:buClr>
              <a:buSzTx/>
              <a:buFont typeface="Wingdings"/>
              <a:buNone/>
              <a:defRPr sz="481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أخبر باسمك إخوتي</a:t>
            </a:r>
          </a:p>
          <a:p>
            <a:pPr marL="422655" indent="-422655" algn="ctr" defTabSz="1127082">
              <a:spcBef>
                <a:spcPts val="1100"/>
              </a:spcBef>
              <a:buClr>
                <a:schemeClr val="accent1">
                  <a:lumOff val="44000"/>
                </a:schemeClr>
              </a:buClr>
              <a:buSzTx/>
              <a:buFont typeface="Wingdings"/>
              <a:buNone/>
              <a:defRPr sz="481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وفي وسط الكنيسة أسبحك</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792" name="image.png" descr="image.png"/>
          <p:cNvPicPr>
            <a:picLocks noChangeAspect="1"/>
          </p:cNvPicPr>
          <p:nvPr/>
        </p:nvPicPr>
        <p:blipFill>
          <a:blip r:embed="rId4"/>
          <a:srcRect l="17500" r="17500"/>
          <a:stretch>
            <a:fillRect/>
          </a:stretch>
        </p:blipFill>
        <p:spPr>
          <a:xfrm>
            <a:off x="3793066" y="1408853"/>
            <a:ext cx="5201921" cy="6990081"/>
          </a:xfrm>
          <a:prstGeom prst="rect">
            <a:avLst/>
          </a:prstGeom>
          <a:ln w="12700">
            <a:miter lim="400000"/>
          </a:ln>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6" name="Text Box 2"/>
          <p:cNvSpPr txBox="1"/>
          <p:nvPr/>
        </p:nvSpPr>
        <p:spPr>
          <a:xfrm>
            <a:off x="1517226" y="7694508"/>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797" name="Text Box 3"/>
          <p:cNvSpPr txBox="1"/>
          <p:nvPr/>
        </p:nvSpPr>
        <p:spPr>
          <a:xfrm>
            <a:off x="7369386" y="7694508"/>
            <a:ext cx="4009814"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798" name="AutoShape 4"/>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99" name="AutoShape 5"/>
          <p:cNvSpPr/>
          <p:nvPr/>
        </p:nvSpPr>
        <p:spPr>
          <a:xfrm rot="10800000">
            <a:off x="8778240" y="975359"/>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00" name="Text Box 8"/>
          <p:cNvSpPr txBox="1"/>
          <p:nvPr/>
        </p:nvSpPr>
        <p:spPr>
          <a:xfrm>
            <a:off x="3099477" y="866987"/>
            <a:ext cx="6805846"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400"/>
              </a:spcBef>
              <a:defRPr sz="56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عبرانيين 2: 12</a:t>
            </a:r>
            <a:endParaRPr dirty="0">
              <a:latin typeface="Arial" panose="020B0604020202020204" pitchFamily="34" charset="0"/>
              <a:cs typeface="Arial" panose="020B0604020202020204" pitchFamily="34" charset="0"/>
            </a:endParaRPr>
          </a:p>
        </p:txBody>
      </p:sp>
      <p:sp>
        <p:nvSpPr>
          <p:cNvPr id="801" name="Text Box 10"/>
          <p:cNvSpPr txBox="1"/>
          <p:nvPr/>
        </p:nvSpPr>
        <p:spPr>
          <a:xfrm>
            <a:off x="1798997" y="3034453"/>
            <a:ext cx="3771393"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أخبر باسمك إخوتي</a:t>
            </a:r>
            <a:endParaRPr dirty="0">
              <a:latin typeface="Arial" panose="020B0604020202020204" pitchFamily="34" charset="0"/>
              <a:cs typeface="Arial" panose="020B0604020202020204" pitchFamily="34" charset="0"/>
            </a:endParaRPr>
          </a:p>
        </p:txBody>
      </p:sp>
      <p:sp>
        <p:nvSpPr>
          <p:cNvPr id="802" name="Text Box 12"/>
          <p:cNvSpPr txBox="1"/>
          <p:nvPr/>
        </p:nvSpPr>
        <p:spPr>
          <a:xfrm>
            <a:off x="7434410" y="2817706"/>
            <a:ext cx="3771393"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وفي وسط الكنيسة أسبحك</a:t>
            </a:r>
            <a:endParaRPr dirty="0">
              <a:latin typeface="Arial" panose="020B0604020202020204" pitchFamily="34" charset="0"/>
              <a:cs typeface="Arial" panose="020B0604020202020204" pitchFamily="34" charset="0"/>
            </a:endParaRPr>
          </a:p>
        </p:txBody>
      </p:sp>
      <p:sp>
        <p:nvSpPr>
          <p:cNvPr id="803" name="Text Box 14"/>
          <p:cNvSpPr txBox="1"/>
          <p:nvPr/>
        </p:nvSpPr>
        <p:spPr>
          <a:xfrm>
            <a:off x="281770" y="4009813"/>
            <a:ext cx="1712300" cy="498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1500"/>
              </a:spcBef>
              <a:defRPr sz="2400">
                <a:latin typeface="Maiandra GD"/>
                <a:ea typeface="Maiandra GD"/>
                <a:cs typeface="Maiandra GD"/>
                <a:sym typeface="Maiandra GD"/>
              </a:defRPr>
            </a:lvl1pPr>
          </a:lstStyle>
          <a:p>
            <a:r>
              <a:rPr>
                <a:latin typeface="Arial" panose="020B0604020202020204" pitchFamily="34" charset="0"/>
                <a:cs typeface="Arial" panose="020B0604020202020204" pitchFamily="34" charset="0"/>
              </a:rPr>
              <a:t>3:1</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AutoShape 4"/>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08" name="AutoShape 5"/>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09" name="Text Box 6"/>
          <p:cNvSpPr txBox="1"/>
          <p:nvPr/>
        </p:nvSpPr>
        <p:spPr>
          <a:xfrm>
            <a:off x="65023" y="4334933"/>
            <a:ext cx="6589100"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600"/>
              </a:spcBef>
              <a:defRPr sz="76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810" name="Text Box 6"/>
          <p:cNvSpPr txBox="1"/>
          <p:nvPr/>
        </p:nvSpPr>
        <p:spPr>
          <a:xfrm>
            <a:off x="6892544" y="4321386"/>
            <a:ext cx="5288620"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600"/>
              </a:spcBef>
              <a:defRPr sz="76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811" name="TextBox 1"/>
          <p:cNvSpPr txBox="1"/>
          <p:nvPr/>
        </p:nvSpPr>
        <p:spPr>
          <a:xfrm>
            <a:off x="2557610" y="1844124"/>
            <a:ext cx="2037420" cy="1085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62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كإله</a:t>
            </a:r>
            <a:endParaRPr dirty="0">
              <a:latin typeface="Arial" panose="020B0604020202020204" pitchFamily="34" charset="0"/>
              <a:cs typeface="Arial" panose="020B0604020202020204" pitchFamily="34" charset="0"/>
            </a:endParaRPr>
          </a:p>
        </p:txBody>
      </p:sp>
      <p:sp>
        <p:nvSpPr>
          <p:cNvPr id="812" name="TextBox 7"/>
          <p:cNvSpPr txBox="1"/>
          <p:nvPr/>
        </p:nvSpPr>
        <p:spPr>
          <a:xfrm>
            <a:off x="8518144" y="5743786"/>
            <a:ext cx="2037420" cy="1085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62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كإنسان</a:t>
            </a:r>
            <a:endParaRPr dirty="0">
              <a:latin typeface="Arial" panose="020B0604020202020204" pitchFamily="34" charset="0"/>
              <a:cs typeface="Arial" panose="020B0604020202020204" pitchFamily="34" charset="0"/>
            </a:endParaRPr>
          </a:p>
        </p:txBody>
      </p:sp>
      <p:sp>
        <p:nvSpPr>
          <p:cNvPr id="813" name="TextBox 2"/>
          <p:cNvSpPr txBox="1"/>
          <p:nvPr/>
        </p:nvSpPr>
        <p:spPr>
          <a:xfrm>
            <a:off x="1365503" y="325119"/>
            <a:ext cx="10273794" cy="808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defRPr>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خدمة الوساطة المزدوجة التي قام بها يسوع في اتجاهين</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1. Important Themes"/>
          <p:cNvSpPr txBox="1">
            <a:spLocks noGrp="1"/>
          </p:cNvSpPr>
          <p:nvPr>
            <p:ph type="title" idx="4294967295"/>
          </p:nvPr>
        </p:nvSpPr>
        <p:spPr>
          <a:xfrm>
            <a:off x="650239" y="293550"/>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rPr lang="ar-JO" dirty="0"/>
              <a:t>1. مواضيع مهمة</a:t>
            </a:r>
            <a:endParaRPr dirty="0"/>
          </a:p>
        </p:txBody>
      </p:sp>
      <p:sp>
        <p:nvSpPr>
          <p:cNvPr id="574" name="Access…"/>
          <p:cNvSpPr txBox="1">
            <a:spLocks noGrp="1"/>
          </p:cNvSpPr>
          <p:nvPr>
            <p:ph type="body" idx="4294967295"/>
          </p:nvPr>
        </p:nvSpPr>
        <p:spPr>
          <a:xfrm>
            <a:off x="1133444" y="1383330"/>
            <a:ext cx="10851523" cy="6677064"/>
          </a:xfrm>
          <a:prstGeom prst="rect">
            <a:avLst/>
          </a:prstGeom>
        </p:spPr>
        <p:txBody>
          <a:bodyPr>
            <a:normAutofit/>
          </a:bodyPr>
          <a:lstStyle/>
          <a:p>
            <a:pPr marL="360045" indent="-360045" defTabSz="971025">
              <a:spcBef>
                <a:spcPts val="800"/>
              </a:spcBef>
              <a:buClr>
                <a:srgbClr val="FFCC00"/>
              </a:buClr>
              <a:buSzPct val="120000"/>
              <a:buChar char="•"/>
              <a:defRPr sz="3359">
                <a:solidFill>
                  <a:schemeClr val="accent1">
                    <a:lumOff val="44000"/>
                  </a:schemeClr>
                </a:solidFill>
                <a:effectLst>
                  <a:outerShdw blurRad="7112" dist="14224" dir="2700000" rotWithShape="0">
                    <a:srgbClr val="000000"/>
                  </a:outerShdw>
                </a:effectLst>
                <a:latin typeface="+mj-lt"/>
                <a:ea typeface="+mj-ea"/>
                <a:cs typeface="+mj-cs"/>
                <a:sym typeface="Bell MT"/>
              </a:defRPr>
            </a:pPr>
            <a:endParaRPr dirty="0"/>
          </a:p>
          <a:p>
            <a:pPr marL="360045" indent="-360045" algn="r" defTabSz="971025" rtl="1">
              <a:spcBef>
                <a:spcPts val="800"/>
              </a:spcBef>
              <a:buClr>
                <a:srgbClr val="FFCC00"/>
              </a:buClr>
              <a:buSzPct val="120000"/>
              <a:buChar char="•"/>
              <a:defRPr sz="4536">
                <a:solidFill>
                  <a:schemeClr val="accent1">
                    <a:lumOff val="44000"/>
                  </a:schemeClr>
                </a:solidFill>
                <a:effectLst>
                  <a:outerShdw blurRad="7112" dist="14224" dir="2700000" rotWithShape="0">
                    <a:srgbClr val="000000"/>
                  </a:outerShdw>
                </a:effectLst>
                <a:latin typeface="+mj-lt"/>
                <a:ea typeface="+mj-ea"/>
                <a:cs typeface="+mj-cs"/>
                <a:sym typeface="Bell MT"/>
              </a:defRPr>
            </a:pPr>
            <a:r>
              <a:rPr lang="ar-JO" dirty="0"/>
              <a:t>الدخول</a:t>
            </a:r>
            <a:endParaRPr dirty="0"/>
          </a:p>
          <a:p>
            <a:pPr marL="0" indent="0" defTabSz="971025">
              <a:spcBef>
                <a:spcPts val="800"/>
              </a:spcBef>
              <a:buSzTx/>
              <a:buNone/>
              <a:defRPr sz="3359">
                <a:solidFill>
                  <a:schemeClr val="accent1">
                    <a:lumOff val="44000"/>
                  </a:schemeClr>
                </a:solidFill>
                <a:effectLst>
                  <a:outerShdw blurRad="7112" dist="14224" dir="2700000" rotWithShape="0">
                    <a:srgbClr val="000000"/>
                  </a:outerShdw>
                </a:effectLst>
                <a:latin typeface="+mj-lt"/>
                <a:ea typeface="+mj-ea"/>
                <a:cs typeface="+mj-cs"/>
                <a:sym typeface="Bell MT"/>
              </a:defRPr>
            </a:pPr>
            <a:endParaRPr dirty="0"/>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rPr lang="ar-JO" dirty="0"/>
              <a:t>فإذ لنا أيها الإخوة ثقة بالدخول إلى الأقداس بدم يسوع، طريقاً كرسه لنا حديثاً حياً، بالحجاب أي جسده، وكاهن عظيم على بيت الله،  لنتقدم بقلب صادق في يقين الإيمان، مرشوشة قلوبنا من ضمير شرير، ومغتسلة أجسادنا بماء نقي.</a:t>
            </a:r>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rPr lang="ar-JO" dirty="0"/>
              <a:t>(عبرانيين 10: 19-22)</a:t>
            </a:r>
            <a:endParaRPr dirty="0"/>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17" name="AutoShape 2"/>
          <p:cNvSpPr/>
          <p:nvPr/>
        </p:nvSpPr>
        <p:spPr>
          <a:xfrm>
            <a:off x="2926079" y="2600960"/>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latin typeface="Arial" panose="020B0604020202020204" pitchFamily="34" charset="0"/>
              <a:cs typeface="Arial" panose="020B0604020202020204" pitchFamily="34" charset="0"/>
            </a:endParaRPr>
          </a:p>
        </p:txBody>
      </p:sp>
      <p:sp>
        <p:nvSpPr>
          <p:cNvPr id="818" name="AutoShape 3"/>
          <p:cNvSpPr/>
          <p:nvPr/>
        </p:nvSpPr>
        <p:spPr>
          <a:xfrm rot="10800000">
            <a:off x="8778240" y="249258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latin typeface="Arial" panose="020B0604020202020204" pitchFamily="34" charset="0"/>
              <a:cs typeface="Arial" panose="020B0604020202020204" pitchFamily="34" charset="0"/>
            </a:endParaRPr>
          </a:p>
        </p:txBody>
      </p:sp>
      <p:sp>
        <p:nvSpPr>
          <p:cNvPr id="819" name="Text Box 4"/>
          <p:cNvSpPr txBox="1"/>
          <p:nvPr/>
        </p:nvSpPr>
        <p:spPr>
          <a:xfrm>
            <a:off x="444330" y="1264356"/>
            <a:ext cx="12116140" cy="4378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3000"/>
              </a:spcBef>
              <a:defRPr sz="50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يسوع نفسه</a:t>
            </a:r>
            <a:endParaRPr dirty="0">
              <a:latin typeface="Arial" panose="020B0604020202020204" pitchFamily="34" charset="0"/>
              <a:cs typeface="Arial" panose="020B0604020202020204" pitchFamily="34" charset="0"/>
            </a:endParaRPr>
          </a:p>
          <a:p>
            <a:pPr algn="ctr" defTabSz="1300480">
              <a:defRPr sz="56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ctr" defTabSz="1300480">
              <a:spcBef>
                <a:spcPts val="800"/>
              </a:spcBef>
              <a:defRPr sz="50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في التتميم النهائي</a:t>
            </a:r>
          </a:p>
          <a:p>
            <a:pPr algn="ctr" defTabSz="1300480">
              <a:spcBef>
                <a:spcPts val="800"/>
              </a:spcBef>
              <a:defRPr sz="50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للنمط الكتابي</a:t>
            </a:r>
          </a:p>
          <a:p>
            <a:pPr algn="ctr" defTabSz="1300480">
              <a:spcBef>
                <a:spcPts val="800"/>
              </a:spcBef>
              <a:defRPr sz="50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في الإعلان والإستجابة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23" name="&quot;I WILL PROCLAIM YOUR NAME TO MY BRETHREN&quot;"/>
          <p:cNvSpPr txBox="1">
            <a:spLocks noGrp="1"/>
          </p:cNvSpPr>
          <p:nvPr>
            <p:ph type="title" idx="4294967295"/>
          </p:nvPr>
        </p:nvSpPr>
        <p:spPr>
          <a:xfrm>
            <a:off x="870475" y="2672792"/>
            <a:ext cx="11263850" cy="3632415"/>
          </a:xfrm>
          <a:prstGeom prst="rect">
            <a:avLst/>
          </a:prstGeom>
        </p:spPr>
        <p:txBody>
          <a:bodyPr lIns="65476" tIns="65476" rIns="65476" bIns="65476">
            <a:normAutofit/>
          </a:bodyPr>
          <a:lstStyle/>
          <a:p>
            <a:pPr defTabSz="936345">
              <a:defRPr sz="3996">
                <a:latin typeface="+mj-lt"/>
                <a:ea typeface="+mj-ea"/>
                <a:cs typeface="+mj-cs"/>
                <a:sym typeface="Bell MT"/>
              </a:defRPr>
            </a:pPr>
            <a:br>
              <a:rPr dirty="0">
                <a:latin typeface="Arial" panose="020B0604020202020204" pitchFamily="34" charset="0"/>
                <a:cs typeface="Arial" panose="020B0604020202020204" pitchFamily="34" charset="0"/>
              </a:rPr>
            </a:br>
            <a:r>
              <a:rPr lang="ar-JO" sz="5508" dirty="0">
                <a:solidFill>
                  <a:schemeClr val="accent1">
                    <a:lumOff val="44000"/>
                  </a:schemeClr>
                </a:solidFill>
                <a:latin typeface="Arial" panose="020B0604020202020204" pitchFamily="34" charset="0"/>
                <a:cs typeface="Arial" panose="020B0604020202020204" pitchFamily="34" charset="0"/>
              </a:rPr>
              <a:t>أخبر باسمك إخوتي</a:t>
            </a:r>
            <a:br>
              <a:rPr sz="5508" dirty="0">
                <a:solidFill>
                  <a:schemeClr val="accent1">
                    <a:lumOff val="44000"/>
                  </a:schemeClr>
                </a:solidFill>
                <a:latin typeface="Arial" panose="020B0604020202020204" pitchFamily="34" charset="0"/>
                <a:cs typeface="Arial" panose="020B0604020202020204" pitchFamily="34" charset="0"/>
              </a:rPr>
            </a:br>
            <a:endParaRPr sz="5508"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Picture 3" descr="Picture 3"/>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828" name="Rectangle 2"/>
          <p:cNvSpPr txBox="1">
            <a:spLocks noGrp="1"/>
          </p:cNvSpPr>
          <p:nvPr>
            <p:ph type="title"/>
          </p:nvPr>
        </p:nvSpPr>
        <p:spPr>
          <a:xfrm>
            <a:off x="541866" y="1147584"/>
            <a:ext cx="11921068" cy="7891925"/>
          </a:xfrm>
          <a:prstGeom prst="rect">
            <a:avLst/>
          </a:prstGeom>
        </p:spPr>
        <p:txBody>
          <a:bodyPr>
            <a:normAutofit/>
          </a:bodyPr>
          <a:lstStyle/>
          <a:p>
            <a:pPr algn="ctr" defTabSz="923340">
              <a:defRPr sz="3478" b="1">
                <a:solidFill>
                  <a:schemeClr val="accent1">
                    <a:lumOff val="44000"/>
                  </a:schemeClr>
                </a:solidFill>
                <a:effectLst>
                  <a:outerShdw blurRad="27050" dist="27050" dir="2700000" rotWithShape="0">
                    <a:srgbClr val="000000"/>
                  </a:outerShdw>
                </a:effectLst>
              </a:defRPr>
            </a:pPr>
            <a:br>
              <a:rPr dirty="0">
                <a:latin typeface="Arial" panose="020B0604020202020204" pitchFamily="34" charset="0"/>
                <a:cs typeface="Arial" panose="020B0604020202020204" pitchFamily="34" charset="0"/>
              </a:rPr>
            </a:br>
            <a:r>
              <a:rPr lang="ar-JO" b="0" dirty="0">
                <a:latin typeface="Arial" panose="020B0604020202020204" pitchFamily="34" charset="0"/>
                <a:cs typeface="Arial" panose="020B0604020202020204" pitchFamily="34" charset="0"/>
              </a:rPr>
              <a:t>ولا أحد يعرف الآب إلا الإبن ومن أراد الإبن أن يعلن له.</a:t>
            </a:r>
            <a:br>
              <a:rPr b="0" dirty="0">
                <a:latin typeface="Arial" panose="020B0604020202020204" pitchFamily="34" charset="0"/>
                <a:cs typeface="Arial" panose="020B0604020202020204" pitchFamily="34" charset="0"/>
              </a:rPr>
            </a:br>
            <a:r>
              <a:rPr b="0"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متى 11: 27ب</a:t>
            </a:r>
            <a:r>
              <a:rPr b="0" dirty="0">
                <a:latin typeface="Arial" panose="020B0604020202020204" pitchFamily="34" charset="0"/>
                <a:cs typeface="Arial" panose="020B0604020202020204" pitchFamily="34" charset="0"/>
              </a:rPr>
              <a:t>)</a:t>
            </a:r>
            <a:br>
              <a:rPr b="0" dirty="0">
                <a:latin typeface="Arial" panose="020B0604020202020204" pitchFamily="34" charset="0"/>
                <a:cs typeface="Arial" panose="020B0604020202020204" pitchFamily="34" charset="0"/>
              </a:rPr>
            </a:br>
            <a:br>
              <a:rPr lang="en-US" b="0" dirty="0">
                <a:latin typeface="Arial" panose="020B0604020202020204" pitchFamily="34" charset="0"/>
                <a:cs typeface="Arial" panose="020B0604020202020204" pitchFamily="34" charset="0"/>
              </a:rPr>
            </a:br>
            <a:r>
              <a:rPr lang="ar-JO" b="0" dirty="0">
                <a:latin typeface="Arial" panose="020B0604020202020204" pitchFamily="34" charset="0"/>
                <a:cs typeface="Arial" panose="020B0604020202020204" pitchFamily="34" charset="0"/>
              </a:rPr>
              <a:t> الله لم يره أحد قط، الإبن الوحيد الذي هو في حضن الآب هو خبر.</a:t>
            </a:r>
            <a:br>
              <a:rPr b="0" dirty="0">
                <a:latin typeface="Arial" panose="020B0604020202020204" pitchFamily="34" charset="0"/>
                <a:cs typeface="Arial" panose="020B0604020202020204" pitchFamily="34" charset="0"/>
              </a:rPr>
            </a:br>
            <a:r>
              <a:rPr b="0"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يوحنا 1: 18</a:t>
            </a:r>
            <a:r>
              <a:rPr b="0" dirty="0">
                <a:latin typeface="Arial" panose="020B0604020202020204" pitchFamily="34" charset="0"/>
                <a:cs typeface="Arial" panose="020B0604020202020204" pitchFamily="34" charset="0"/>
              </a:rPr>
              <a:t>)</a:t>
            </a:r>
          </a:p>
          <a:p>
            <a:pPr algn="ctr" defTabSz="923340">
              <a:defRPr sz="3478">
                <a:solidFill>
                  <a:schemeClr val="accent1">
                    <a:lumOff val="44000"/>
                  </a:schemeClr>
                </a:solidFill>
                <a:effectLst/>
              </a:defRPr>
            </a:pP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أنا أظهرت اسمك للناس الذين أعطيتني من العالم.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يوحنا 17: 6</a:t>
            </a:r>
            <a:r>
              <a:rPr dirty="0">
                <a:latin typeface="Arial" panose="020B0604020202020204" pitchFamily="34" charset="0"/>
                <a:cs typeface="Arial" panose="020B0604020202020204" pitchFamily="34" charset="0"/>
              </a:rPr>
              <a:t>)</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32" name="“I made known to them Your name, and I will continue to make it known, that the love with which You have loved Me may be in them, and I in them.” (John 17:26)  In the first book, O Theophilus, I have dealt with all that Jesus began to do and teach . . . "/>
          <p:cNvSpPr txBox="1">
            <a:spLocks noGrp="1"/>
          </p:cNvSpPr>
          <p:nvPr>
            <p:ph type="title" idx="4294967295"/>
          </p:nvPr>
        </p:nvSpPr>
        <p:spPr>
          <a:xfrm>
            <a:off x="541866" y="2324217"/>
            <a:ext cx="11921068" cy="5376371"/>
          </a:xfrm>
          <a:prstGeom prst="rect">
            <a:avLst/>
          </a:prstGeom>
        </p:spPr>
        <p:txBody>
          <a:bodyPr lIns="65476" tIns="65476" rIns="65476" bIns="65476">
            <a:normAutofit/>
          </a:bodyPr>
          <a:lstStyle/>
          <a:p>
            <a:pPr defTabSz="1109742">
              <a:defRPr sz="3839">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وعرفتهم اسمك وسأعرفهم، ليكون فيهم الحب الذي أحببتني به، وأكون أنا فيهم</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يوحنا 17: 26</a:t>
            </a:r>
            <a:r>
              <a:rPr dirty="0">
                <a:latin typeface="Arial" panose="020B0604020202020204" pitchFamily="34" charset="0"/>
                <a:cs typeface="Arial" panose="020B0604020202020204" pitchFamily="34" charset="0"/>
              </a:rPr>
              <a:t>)</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الكلام الأول أنشأته يا ثاوفيلس، عن جميع ما ابتدأ يسوع يفعله ويعلم به</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أعمال 1: 1</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6" name="Picture 3" descr="Picture 3"/>
          <p:cNvPicPr>
            <a:picLocks noChangeAspect="1"/>
          </p:cNvPicPr>
          <p:nvPr/>
        </p:nvPicPr>
        <p:blipFill>
          <a:blip r:embed="rId3"/>
          <a:stretch>
            <a:fillRect/>
          </a:stretch>
        </p:blipFill>
        <p:spPr>
          <a:xfrm>
            <a:off x="-1" y="1129"/>
            <a:ext cx="13004801" cy="9751342"/>
          </a:xfrm>
          <a:prstGeom prst="rect">
            <a:avLst/>
          </a:prstGeom>
          <a:ln w="12700">
            <a:miter lim="400000"/>
          </a:ln>
        </p:spPr>
      </p:pic>
      <p:sp>
        <p:nvSpPr>
          <p:cNvPr id="837" name="Rectangle 2"/>
          <p:cNvSpPr txBox="1">
            <a:spLocks noGrp="1"/>
          </p:cNvSpPr>
          <p:nvPr>
            <p:ph type="title"/>
          </p:nvPr>
        </p:nvSpPr>
        <p:spPr>
          <a:xfrm>
            <a:off x="216746" y="975359"/>
            <a:ext cx="12571308" cy="7062895"/>
          </a:xfrm>
          <a:prstGeom prst="rect">
            <a:avLst/>
          </a:prstGeom>
        </p:spPr>
        <p:txBody>
          <a:bodyPr/>
          <a:lstStyle/>
          <a:p>
            <a:pPr algn="ctr" defTabSz="923340">
              <a:defRPr sz="3550" b="1">
                <a:solidFill>
                  <a:schemeClr val="accent1">
                    <a:lumOff val="44000"/>
                  </a:schemeClr>
                </a:solidFill>
                <a:effectLst>
                  <a:outerShdw blurRad="27050" dist="27050" dir="2700000" rotWithShape="0">
                    <a:srgbClr val="000000"/>
                  </a:outerShdw>
                </a:effectLst>
              </a:defRPr>
            </a:pPr>
            <a:r>
              <a:rPr lang="ar-JO" dirty="0">
                <a:latin typeface="Arial" panose="020B0604020202020204" pitchFamily="34" charset="0"/>
                <a:cs typeface="Arial" panose="020B0604020202020204" pitchFamily="34" charset="0"/>
              </a:rPr>
              <a:t>وعظ وتعليم كلمة الله:</a:t>
            </a:r>
            <a:br>
              <a:rPr sz="3975" b="0" dirty="0">
                <a:latin typeface="Arial" panose="020B0604020202020204" pitchFamily="34" charset="0"/>
                <a:cs typeface="Arial" panose="020B0604020202020204" pitchFamily="34" charset="0"/>
              </a:rPr>
            </a:br>
            <a:r>
              <a:rPr lang="ar-JO" sz="3975" b="0" i="1" dirty="0">
                <a:latin typeface="Arial" panose="020B0604020202020204" pitchFamily="34" charset="0"/>
                <a:cs typeface="Arial" panose="020B0604020202020204" pitchFamily="34" charset="0"/>
              </a:rPr>
              <a:t>خدمة المسيح</a:t>
            </a:r>
            <a:br>
              <a:rPr sz="3975" b="0" i="1" dirty="0">
                <a:latin typeface="Arial" panose="020B0604020202020204" pitchFamily="34" charset="0"/>
                <a:cs typeface="Arial" panose="020B0604020202020204" pitchFamily="34" charset="0"/>
              </a:rPr>
            </a:br>
            <a:br>
              <a:rPr sz="3975" b="0" i="1" dirty="0">
                <a:latin typeface="Arial" panose="020B0604020202020204" pitchFamily="34" charset="0"/>
                <a:cs typeface="Arial" panose="020B0604020202020204" pitchFamily="34" charset="0"/>
              </a:rPr>
            </a:br>
            <a:r>
              <a:rPr lang="ar-JO" b="0" dirty="0">
                <a:latin typeface="Arial" panose="020B0604020202020204" pitchFamily="34" charset="0"/>
                <a:cs typeface="Arial" panose="020B0604020202020204" pitchFamily="34" charset="0"/>
              </a:rPr>
              <a:t>لتسكن فيكم كلمة المسيح بغنى</a:t>
            </a:r>
            <a:br>
              <a:rPr b="0" dirty="0">
                <a:latin typeface="Arial" panose="020B0604020202020204" pitchFamily="34" charset="0"/>
                <a:cs typeface="Arial" panose="020B0604020202020204" pitchFamily="34" charset="0"/>
              </a:rPr>
            </a:br>
            <a:r>
              <a:rPr b="0"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كولوسي 3: 16</a:t>
            </a:r>
            <a:r>
              <a:rPr b="0" dirty="0">
                <a:latin typeface="Arial" panose="020B0604020202020204" pitchFamily="34" charset="0"/>
                <a:cs typeface="Arial" panose="020B0604020202020204" pitchFamily="34" charset="0"/>
              </a:rPr>
              <a:t>)</a:t>
            </a:r>
          </a:p>
          <a:p>
            <a:pPr algn="ctr" defTabSz="923340">
              <a:defRPr sz="3550" b="1">
                <a:solidFill>
                  <a:schemeClr val="accent1">
                    <a:lumOff val="44000"/>
                  </a:schemeClr>
                </a:solidFill>
                <a:effectLst>
                  <a:outerShdw blurRad="27050" dist="27050" dir="2700000" rotWithShape="0">
                    <a:srgbClr val="000000"/>
                  </a:outerShdw>
                </a:effectLst>
              </a:defRPr>
            </a:pPr>
            <a:endParaRPr b="0" dirty="0">
              <a:latin typeface="Arial" panose="020B0604020202020204" pitchFamily="34" charset="0"/>
              <a:cs typeface="Arial" panose="020B0604020202020204" pitchFamily="34" charset="0"/>
            </a:endParaRPr>
          </a:p>
          <a:p>
            <a:pPr algn="ctr" defTabSz="923340">
              <a:defRPr sz="3550" b="1">
                <a:solidFill>
                  <a:schemeClr val="accent1">
                    <a:lumOff val="44000"/>
                  </a:schemeClr>
                </a:solidFill>
                <a:effectLst>
                  <a:outerShdw blurRad="27050" dist="27050" dir="2700000" rotWithShape="0">
                    <a:srgbClr val="000000"/>
                  </a:outerShdw>
                </a:effectLst>
              </a:defRPr>
            </a:pPr>
            <a:r>
              <a:rPr lang="ar-JO" b="0" dirty="0">
                <a:latin typeface="Arial" panose="020B0604020202020204" pitchFamily="34" charset="0"/>
                <a:cs typeface="Arial" panose="020B0604020202020204" pitchFamily="34" charset="0"/>
              </a:rPr>
              <a:t>الخراف تسمع صوته ...</a:t>
            </a:r>
            <a:endParaRPr b="0" dirty="0">
              <a:latin typeface="Arial" panose="020B0604020202020204" pitchFamily="34" charset="0"/>
              <a:cs typeface="Arial" panose="020B0604020202020204" pitchFamily="34" charset="0"/>
            </a:endParaRPr>
          </a:p>
          <a:p>
            <a:pPr algn="ctr" defTabSz="923340">
              <a:defRPr sz="3550" b="1">
                <a:solidFill>
                  <a:schemeClr val="accent1">
                    <a:lumOff val="44000"/>
                  </a:schemeClr>
                </a:solidFill>
                <a:effectLst>
                  <a:outerShdw blurRad="27050" dist="27050" dir="2700000" rotWithShape="0">
                    <a:srgbClr val="000000"/>
                  </a:outerShdw>
                </a:effectLst>
              </a:defRPr>
            </a:pPr>
            <a:r>
              <a:rPr lang="ar-JO" b="0" dirty="0">
                <a:latin typeface="Arial" panose="020B0604020202020204" pitchFamily="34" charset="0"/>
                <a:cs typeface="Arial" panose="020B0604020202020204" pitchFamily="34" charset="0"/>
              </a:rPr>
              <a:t>الخراف تتبعه، لأنها تعرف صوته.</a:t>
            </a:r>
            <a:br>
              <a:rPr lang="en-US" b="0" dirty="0">
                <a:latin typeface="Arial" panose="020B0604020202020204" pitchFamily="34" charset="0"/>
                <a:cs typeface="Arial" panose="020B0604020202020204" pitchFamily="34" charset="0"/>
              </a:rPr>
            </a:br>
            <a:r>
              <a:rPr lang="ar-JO" b="0" dirty="0">
                <a:latin typeface="Arial" panose="020B0604020202020204" pitchFamily="34" charset="0"/>
                <a:cs typeface="Arial" panose="020B0604020202020204" pitchFamily="34" charset="0"/>
              </a:rPr>
              <a:t>(يوحنا 10: 3-4)</a:t>
            </a:r>
            <a:endParaRPr b="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 name="Picture 3" descr="Picture 3"/>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842" name="Rectangle 2"/>
          <p:cNvSpPr txBox="1">
            <a:spLocks noGrp="1"/>
          </p:cNvSpPr>
          <p:nvPr>
            <p:ph type="title"/>
          </p:nvPr>
        </p:nvSpPr>
        <p:spPr>
          <a:xfrm>
            <a:off x="758613" y="1300479"/>
            <a:ext cx="11921068" cy="5310295"/>
          </a:xfrm>
          <a:prstGeom prst="rect">
            <a:avLst/>
          </a:prstGeom>
        </p:spPr>
        <p:txBody>
          <a:bodyPr>
            <a:normAutofit/>
          </a:bodyPr>
          <a:lstStyle/>
          <a:p>
            <a:pPr algn="ctr">
              <a:defRPr sz="5000" b="1">
                <a:solidFill>
                  <a:schemeClr val="accent1">
                    <a:lumOff val="44000"/>
                  </a:schemeClr>
                </a:solidFill>
                <a:effectLst>
                  <a:outerShdw blurRad="38100" dist="38100" dir="2700000" rotWithShape="0">
                    <a:srgbClr val="000000"/>
                  </a:outerShdw>
                </a:effectLs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4300" b="0" dirty="0">
                <a:latin typeface="Arial" panose="020B0604020202020204" pitchFamily="34" charset="0"/>
                <a:cs typeface="Arial" panose="020B0604020202020204" pitchFamily="34" charset="0"/>
              </a:rPr>
              <a:t>الله (في ومن خلال المسيح)</a:t>
            </a:r>
            <a:br>
              <a:rPr lang="ar-JO" sz="4300" b="0" dirty="0">
                <a:latin typeface="Arial" panose="020B0604020202020204" pitchFamily="34" charset="0"/>
                <a:cs typeface="Arial" panose="020B0604020202020204" pitchFamily="34" charset="0"/>
              </a:rPr>
            </a:br>
            <a:r>
              <a:rPr lang="ar-JO" sz="4300" b="0" dirty="0">
                <a:latin typeface="Arial" panose="020B0604020202020204" pitchFamily="34" charset="0"/>
                <a:cs typeface="Arial" panose="020B0604020202020204" pitchFamily="34" charset="0"/>
              </a:rPr>
              <a:t>هو المعلم الحقيقي</a:t>
            </a:r>
            <a:br>
              <a:rPr lang="ar-JO" sz="4300" b="0" dirty="0">
                <a:latin typeface="Arial" panose="020B0604020202020204" pitchFamily="34" charset="0"/>
                <a:cs typeface="Arial" panose="020B0604020202020204" pitchFamily="34" charset="0"/>
              </a:rPr>
            </a:br>
            <a:r>
              <a:rPr lang="ar-JO" sz="4300" b="0" dirty="0">
                <a:latin typeface="Arial" panose="020B0604020202020204" pitchFamily="34" charset="0"/>
                <a:cs typeface="Arial" panose="020B0604020202020204" pitchFamily="34" charset="0"/>
              </a:rPr>
              <a:t>الواعظ هو مساعد في التعليم</a:t>
            </a:r>
            <a:br>
              <a:rPr lang="ar-JO" sz="4300" b="0" dirty="0">
                <a:latin typeface="Arial" panose="020B0604020202020204" pitchFamily="34" charset="0"/>
                <a:cs typeface="Arial" panose="020B0604020202020204" pitchFamily="34" charset="0"/>
              </a:rPr>
            </a:br>
            <a:r>
              <a:rPr lang="ar-JO" sz="4300" b="0" dirty="0">
                <a:latin typeface="Arial" panose="020B0604020202020204" pitchFamily="34" charset="0"/>
                <a:cs typeface="Arial" panose="020B0604020202020204" pitchFamily="34" charset="0"/>
              </a:rPr>
              <a:t>(أغسطينوس)</a:t>
            </a:r>
            <a:endParaRPr sz="4300" b="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TextBox 1"/>
          <p:cNvSpPr txBox="1"/>
          <p:nvPr/>
        </p:nvSpPr>
        <p:spPr>
          <a:xfrm>
            <a:off x="621639" y="1154983"/>
            <a:ext cx="12007766" cy="7443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062" tIns="18062" rIns="18062" bIns="18062">
            <a:spAutoFit/>
          </a:bodyPr>
          <a:lstStyle/>
          <a:p>
            <a:pPr algn="r" defTabSz="1300480">
              <a:defRPr sz="7600" baseline="30578">
                <a:latin typeface="+mj-lt"/>
                <a:ea typeface="+mj-ea"/>
                <a:cs typeface="+mj-cs"/>
                <a:sym typeface="Bell MT"/>
              </a:defRPr>
            </a:pPr>
            <a:r>
              <a:rPr lang="ar-JO" dirty="0">
                <a:latin typeface="Arial" panose="020B0604020202020204" pitchFamily="34" charset="0"/>
                <a:cs typeface="Arial" panose="020B0604020202020204" pitchFamily="34" charset="0"/>
              </a:rPr>
              <a:t>المزيد عن يسوع في كلمته </a:t>
            </a:r>
          </a:p>
          <a:p>
            <a:pPr algn="r" defTabSz="1300480">
              <a:defRPr sz="7600" baseline="30578">
                <a:latin typeface="+mj-lt"/>
                <a:ea typeface="+mj-ea"/>
                <a:cs typeface="+mj-cs"/>
                <a:sym typeface="Bell MT"/>
              </a:defRPr>
            </a:pPr>
            <a:r>
              <a:rPr lang="ar-JO" dirty="0">
                <a:latin typeface="Arial" panose="020B0604020202020204" pitchFamily="34" charset="0"/>
                <a:cs typeface="Arial" panose="020B0604020202020204" pitchFamily="34" charset="0"/>
              </a:rPr>
              <a:t>يجعلني في تواصل مع ربي؛ </a:t>
            </a:r>
          </a:p>
          <a:p>
            <a:pPr algn="r" defTabSz="1300480">
              <a:defRPr sz="7600" baseline="30578">
                <a:latin typeface="+mj-lt"/>
                <a:ea typeface="+mj-ea"/>
                <a:cs typeface="+mj-cs"/>
                <a:sym typeface="Bell MT"/>
              </a:defRPr>
            </a:pPr>
            <a:r>
              <a:rPr lang="ar-JO" b="1" dirty="0">
                <a:latin typeface="Arial" panose="020B0604020202020204" pitchFamily="34" charset="0"/>
                <a:cs typeface="Arial" panose="020B0604020202020204" pitchFamily="34" charset="0"/>
              </a:rPr>
              <a:t>وسماع صوته </a:t>
            </a:r>
            <a:r>
              <a:rPr lang="ar-JO" dirty="0">
                <a:latin typeface="Arial" panose="020B0604020202020204" pitchFamily="34" charset="0"/>
                <a:cs typeface="Arial" panose="020B0604020202020204" pitchFamily="34" charset="0"/>
              </a:rPr>
              <a:t>في كل سطر</a:t>
            </a:r>
          </a:p>
          <a:p>
            <a:pPr algn="r" defTabSz="1300480">
              <a:defRPr sz="7600" baseline="30578">
                <a:latin typeface="+mj-lt"/>
                <a:ea typeface="+mj-ea"/>
                <a:cs typeface="+mj-cs"/>
                <a:sym typeface="Bell MT"/>
              </a:defRPr>
            </a:pPr>
            <a:r>
              <a:rPr lang="ar-JO" dirty="0">
                <a:latin typeface="Arial" panose="020B0604020202020204" pitchFamily="34" charset="0"/>
                <a:cs typeface="Arial" panose="020B0604020202020204" pitchFamily="34" charset="0"/>
              </a:rPr>
              <a:t>جاعلاً كل قول أمين لي.</a:t>
            </a:r>
            <a:endParaRPr dirty="0">
              <a:latin typeface="Arial" panose="020B0604020202020204" pitchFamily="34" charset="0"/>
              <a:cs typeface="Arial" panose="020B0604020202020204" pitchFamily="34" charset="0"/>
            </a:endParaRPr>
          </a:p>
          <a:p>
            <a:pPr lvl="2" algn="r" defTabSz="1300480">
              <a:defRPr sz="7600" i="1" baseline="30578">
                <a:latin typeface="+mj-lt"/>
                <a:ea typeface="+mj-ea"/>
                <a:cs typeface="+mj-cs"/>
                <a:sym typeface="Bell MT"/>
              </a:defRPr>
            </a:pPr>
            <a:r>
              <a:rP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2" algn="r" defTabSz="1300480">
              <a:defRPr sz="7600" i="1" baseline="30578">
                <a:latin typeface="+mj-lt"/>
                <a:ea typeface="+mj-ea"/>
                <a:cs typeface="+mj-cs"/>
                <a:sym typeface="Bell MT"/>
              </a:defRPr>
            </a:pPr>
            <a:r>
              <a:rPr lang="en-US" i="0" dirty="0">
                <a:latin typeface="Arial" panose="020B0604020202020204" pitchFamily="34" charset="0"/>
                <a:cs typeface="Arial" panose="020B0604020202020204" pitchFamily="34" charset="0"/>
              </a:rPr>
              <a:t>   </a:t>
            </a:r>
            <a:r>
              <a:rPr lang="ar-JO" i="0" dirty="0">
                <a:latin typeface="Arial" panose="020B0604020202020204" pitchFamily="34" charset="0"/>
                <a:cs typeface="Arial" panose="020B0604020202020204" pitchFamily="34" charset="0"/>
              </a:rPr>
              <a:t>المزيد المزيد عن يسوع</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ar-JO" i="0" dirty="0">
                <a:latin typeface="Arial" panose="020B0604020202020204" pitchFamily="34" charset="0"/>
                <a:cs typeface="Arial" panose="020B0604020202020204" pitchFamily="34" charset="0"/>
              </a:rPr>
              <a:t>المزيد المزيد عن يسوع</a:t>
            </a:r>
          </a:p>
          <a:p>
            <a:pPr lvl="2" algn="r" defTabSz="1300480">
              <a:defRPr sz="7600" i="1" baseline="30578">
                <a:latin typeface="+mj-lt"/>
                <a:ea typeface="+mj-ea"/>
                <a:cs typeface="+mj-cs"/>
                <a:sym typeface="Bell MT"/>
              </a:defRPr>
            </a:pPr>
            <a:r>
              <a:rPr i="0" baseline="0" dirty="0">
                <a:latin typeface="Arial" panose="020B0604020202020204" pitchFamily="34" charset="0"/>
                <a:cs typeface="Arial" panose="020B0604020202020204" pitchFamily="34" charset="0"/>
              </a:rPr>
              <a:t>	</a:t>
            </a:r>
            <a:r>
              <a:rPr lang="ar-JO" i="0" dirty="0">
                <a:latin typeface="Arial" panose="020B0604020202020204" pitchFamily="34" charset="0"/>
                <a:cs typeface="Arial" panose="020B0604020202020204" pitchFamily="34" charset="0"/>
              </a:rPr>
              <a:t>أرى المزيد من ملئه المخلص</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	</a:t>
            </a:r>
            <a:r>
              <a:rPr lang="ar-JO" i="0" dirty="0">
                <a:latin typeface="Arial" panose="020B0604020202020204" pitchFamily="34" charset="0"/>
                <a:cs typeface="Arial" panose="020B0604020202020204" pitchFamily="34" charset="0"/>
              </a:rPr>
              <a:t>المزيد من حبه إذ مات من أجلي</a:t>
            </a:r>
            <a:endParaRPr i="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AutoShape 4"/>
          <p:cNvSpPr/>
          <p:nvPr/>
        </p:nvSpPr>
        <p:spPr>
          <a:xfrm>
            <a:off x="758613" y="151722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49" name="AutoShape 5"/>
          <p:cNvSpPr/>
          <p:nvPr/>
        </p:nvSpPr>
        <p:spPr>
          <a:xfrm rot="10800000">
            <a:off x="3034453" y="140885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50" name="TextBox 1"/>
          <p:cNvSpPr txBox="1"/>
          <p:nvPr/>
        </p:nvSpPr>
        <p:spPr>
          <a:xfrm>
            <a:off x="173397" y="7152640"/>
            <a:ext cx="2579286"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defRPr sz="3800">
                <a:solidFill>
                  <a:schemeClr val="accent1">
                    <a:lumOff val="44000"/>
                  </a:schemeClr>
                </a:solidFill>
                <a:latin typeface="+mj-lt"/>
                <a:ea typeface="+mj-ea"/>
                <a:cs typeface="+mj-cs"/>
                <a:sym typeface="Bell MT"/>
              </a:defRPr>
            </a:lvl1pPr>
          </a:lstStyle>
          <a:p>
            <a:pPr algn="ctr"/>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851" name="TextBox 6"/>
          <p:cNvSpPr txBox="1"/>
          <p:nvPr/>
        </p:nvSpPr>
        <p:spPr>
          <a:xfrm>
            <a:off x="2665983" y="7152640"/>
            <a:ext cx="2579287"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defRPr sz="3800">
                <a:solidFill>
                  <a:schemeClr val="accent1">
                    <a:lumOff val="44000"/>
                  </a:schemeClr>
                </a:solidFill>
                <a:latin typeface="+mj-lt"/>
                <a:ea typeface="+mj-ea"/>
                <a:cs typeface="+mj-cs"/>
                <a:sym typeface="Bell MT"/>
              </a:defRPr>
            </a:lvl1pPr>
          </a:lstStyle>
          <a:p>
            <a:pPr algn="ctr"/>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852" name="AutoShape 5"/>
          <p:cNvSpPr/>
          <p:nvPr/>
        </p:nvSpPr>
        <p:spPr>
          <a:xfrm rot="16200000">
            <a:off x="7748693" y="384725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53" name="TextBox 8"/>
          <p:cNvSpPr txBox="1"/>
          <p:nvPr/>
        </p:nvSpPr>
        <p:spPr>
          <a:xfrm>
            <a:off x="5635911" y="7044267"/>
            <a:ext cx="3185680"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lvl1pPr algn="ctr" defTabSz="1300480">
              <a:defRPr sz="3800">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الإرسالية</a:t>
            </a:r>
            <a:endParaRPr dirty="0">
              <a:latin typeface="Arial" panose="020B0604020202020204" pitchFamily="34" charset="0"/>
              <a:cs typeface="Arial" panose="020B0604020202020204" pitchFamily="34" charset="0"/>
            </a:endParaRPr>
          </a:p>
        </p:txBody>
      </p:sp>
      <p:sp>
        <p:nvSpPr>
          <p:cNvPr id="854" name="TextBox 2"/>
          <p:cNvSpPr txBox="1"/>
          <p:nvPr/>
        </p:nvSpPr>
        <p:spPr>
          <a:xfrm>
            <a:off x="4508330" y="4551679"/>
            <a:ext cx="4638380" cy="1485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defRPr>
                <a:solidFill>
                  <a:schemeClr val="accent1">
                    <a:lumOff val="44000"/>
                  </a:schemeClr>
                </a:solidFill>
                <a:latin typeface="+mj-lt"/>
                <a:ea typeface="+mj-ea"/>
                <a:cs typeface="+mj-cs"/>
                <a:sym typeface="Bell MT"/>
              </a:defRPr>
            </a:lvl1pPr>
          </a:lstStyle>
          <a:p>
            <a:pPr algn="ctr"/>
            <a:r>
              <a:rPr lang="ar-JO" dirty="0">
                <a:latin typeface="Arial" panose="020B0604020202020204" pitchFamily="34" charset="0"/>
                <a:cs typeface="Arial" panose="020B0604020202020204" pitchFamily="34" charset="0"/>
              </a:rPr>
              <a:t>يتكلم المسيح </a:t>
            </a:r>
          </a:p>
          <a:p>
            <a:pPr algn="ctr"/>
            <a:r>
              <a:rPr lang="ar-JO" dirty="0">
                <a:latin typeface="Arial" panose="020B0604020202020204" pitchFamily="34" charset="0"/>
                <a:cs typeface="Arial" panose="020B0604020202020204" pitchFamily="34" charset="0"/>
              </a:rPr>
              <a:t>من خلالنا</a:t>
            </a:r>
            <a:endParaRPr dirty="0">
              <a:latin typeface="Arial" panose="020B0604020202020204" pitchFamily="34" charset="0"/>
              <a:cs typeface="Arial" panose="020B0604020202020204" pitchFamily="34" charset="0"/>
            </a:endParaRPr>
          </a:p>
        </p:txBody>
      </p:sp>
      <p:sp>
        <p:nvSpPr>
          <p:cNvPr id="855" name="AutoShape 5"/>
          <p:cNvSpPr/>
          <p:nvPr/>
        </p:nvSpPr>
        <p:spPr>
          <a:xfrm rot="17573666">
            <a:off x="5946988" y="-1257583"/>
            <a:ext cx="1192107" cy="10173547"/>
          </a:xfrm>
          <a:custGeom>
            <a:avLst/>
            <a:gdLst/>
            <a:ahLst/>
            <a:cxnLst>
              <a:cxn ang="0">
                <a:pos x="wd2" y="hd2"/>
              </a:cxn>
              <a:cxn ang="5400000">
                <a:pos x="wd2" y="hd2"/>
              </a:cxn>
              <a:cxn ang="10800000">
                <a:pos x="wd2" y="hd2"/>
              </a:cxn>
              <a:cxn ang="16200000">
                <a:pos x="wd2" y="hd2"/>
              </a:cxn>
            </a:cxnLst>
            <a:rect l="0" t="0" r="r" b="b"/>
            <a:pathLst>
              <a:path w="21600" h="21600" extrusionOk="0">
                <a:moveTo>
                  <a:pt x="0" y="18608"/>
                </a:moveTo>
                <a:lnTo>
                  <a:pt x="5400" y="18608"/>
                </a:lnTo>
                <a:lnTo>
                  <a:pt x="5400" y="0"/>
                </a:lnTo>
                <a:lnTo>
                  <a:pt x="16200" y="0"/>
                </a:lnTo>
                <a:lnTo>
                  <a:pt x="16200" y="18608"/>
                </a:lnTo>
                <a:lnTo>
                  <a:pt x="21600" y="18608"/>
                </a:lnTo>
                <a:lnTo>
                  <a:pt x="10800" y="21600"/>
                </a:lnTo>
                <a:close/>
              </a:path>
            </a:pathLst>
          </a:custGeom>
          <a:blipFill>
            <a:blip r:embed="rId3"/>
          </a:blip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56" name="Rectangle 3"/>
          <p:cNvSpPr txBox="1"/>
          <p:nvPr/>
        </p:nvSpPr>
        <p:spPr>
          <a:xfrm>
            <a:off x="6242304" y="36124"/>
            <a:ext cx="6372353" cy="2101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1400">
                <a:latin typeface="+mj-lt"/>
                <a:ea typeface="+mj-ea"/>
                <a:cs typeface="+mj-cs"/>
                <a:sym typeface="Bell MT"/>
              </a:defRPr>
            </a:pPr>
            <a:br>
              <a:rPr dirty="0">
                <a:latin typeface="Arial" panose="020B0604020202020204" pitchFamily="34" charset="0"/>
                <a:cs typeface="Arial" panose="020B0604020202020204" pitchFamily="34" charset="0"/>
              </a:rPr>
            </a:br>
            <a:r>
              <a:rPr lang="ar-JO" sz="4000" dirty="0">
                <a:solidFill>
                  <a:srgbClr val="F1FF4F"/>
                </a:solidFill>
                <a:latin typeface="Arial" panose="020B0604020202020204" pitchFamily="34" charset="0"/>
                <a:cs typeface="Arial" panose="020B0604020202020204" pitchFamily="34" charset="0"/>
              </a:rPr>
              <a:t>إذا الإيمان بالخبر</a:t>
            </a:r>
          </a:p>
          <a:p>
            <a:pPr algn="ctr" defTabSz="1300480">
              <a:defRPr sz="1400">
                <a:latin typeface="+mj-lt"/>
                <a:ea typeface="+mj-ea"/>
                <a:cs typeface="+mj-cs"/>
                <a:sym typeface="Bell MT"/>
              </a:defRPr>
            </a:pPr>
            <a:r>
              <a:rPr lang="ar-JO" sz="4000" dirty="0">
                <a:solidFill>
                  <a:srgbClr val="F1FF4F"/>
                </a:solidFill>
                <a:latin typeface="Arial" panose="020B0604020202020204" pitchFamily="34" charset="0"/>
                <a:cs typeface="Arial" panose="020B0604020202020204" pitchFamily="34" charset="0"/>
              </a:rPr>
              <a:t>والخبر بكلمة الله.</a:t>
            </a:r>
            <a:endParaRPr sz="4000" dirty="0">
              <a:solidFill>
                <a:srgbClr val="F1FF4F"/>
              </a:solidFill>
              <a:latin typeface="Arial" panose="020B0604020202020204" pitchFamily="34" charset="0"/>
              <a:cs typeface="Arial" panose="020B0604020202020204" pitchFamily="34" charset="0"/>
            </a:endParaRPr>
          </a:p>
          <a:p>
            <a:pPr algn="ctr" defTabSz="1300480">
              <a:defRPr sz="3400">
                <a:solidFill>
                  <a:srgbClr val="F1FF4F"/>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رومية 10: 17</a:t>
            </a:r>
            <a:r>
              <a:rPr dirty="0">
                <a:latin typeface="Arial" panose="020B0604020202020204" pitchFamily="34" charset="0"/>
                <a:cs typeface="Arial" panose="020B0604020202020204" pitchFamily="34" charset="0"/>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52"/>
                                        </p:tgtEl>
                                        <p:attrNameLst>
                                          <p:attrName>style.visibility</p:attrName>
                                        </p:attrNameLst>
                                      </p:cBhvr>
                                      <p:to>
                                        <p:strVal val="visible"/>
                                      </p:to>
                                    </p:set>
                                    <p:animEffect transition="in" filter="fade">
                                      <p:cBhvr>
                                        <p:cTn id="7" dur="600"/>
                                        <p:tgtEl>
                                          <p:spTgt spid="852"/>
                                        </p:tgtEl>
                                      </p:cBhvr>
                                    </p:animEffect>
                                  </p:childTnLst>
                                </p:cTn>
                              </p:par>
                            </p:childTnLst>
                          </p:cTn>
                        </p:par>
                        <p:par>
                          <p:cTn id="8" fill="hold">
                            <p:stCondLst>
                              <p:cond delay="600"/>
                            </p:stCondLst>
                            <p:childTnLst>
                              <p:par>
                                <p:cTn id="9" presetID="1" presetClass="entr" presetSubtype="0" fill="hold" grpId="2" nodeType="afterEffect">
                                  <p:stCondLst>
                                    <p:cond delay="0"/>
                                  </p:stCondLst>
                                  <p:iterate>
                                    <p:tmAbs val="0"/>
                                  </p:iterate>
                                  <p:childTnLst>
                                    <p:set>
                                      <p:cBhvr>
                                        <p:cTn id="10" fill="hold"/>
                                        <p:tgtEl>
                                          <p:spTgt spid="8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855"/>
                                        </p:tgtEl>
                                        <p:attrNameLst>
                                          <p:attrName>style.visibility</p:attrName>
                                        </p:attrNameLst>
                                      </p:cBhvr>
                                      <p:to>
                                        <p:strVal val="visible"/>
                                      </p:to>
                                    </p:set>
                                    <p:animEffect transition="in" filter="fade">
                                      <p:cBhvr>
                                        <p:cTn id="15" dur="500"/>
                                        <p:tgtEl>
                                          <p:spTgt spid="855"/>
                                        </p:tgtEl>
                                      </p:cBhvr>
                                    </p:animEffect>
                                  </p:childTnLst>
                                </p:cTn>
                              </p:par>
                            </p:childTnLst>
                          </p:cTn>
                        </p:par>
                        <p:par>
                          <p:cTn id="16" fill="hold">
                            <p:stCondLst>
                              <p:cond delay="500"/>
                            </p:stCondLst>
                            <p:childTnLst>
                              <p:par>
                                <p:cTn id="17" presetID="1" presetClass="entr" presetSubtype="0" fill="hold" grpId="4" nodeType="afterEffect">
                                  <p:stCondLst>
                                    <p:cond delay="0"/>
                                  </p:stCondLst>
                                  <p:iterate>
                                    <p:tmAbs val="0"/>
                                  </p:iterate>
                                  <p:childTnLst>
                                    <p:set>
                                      <p:cBhvr>
                                        <p:cTn id="18" fill="hold"/>
                                        <p:tgtEl>
                                          <p:spTgt spid="8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 grpId="1" animBg="1" advAuto="0"/>
      <p:bldP spid="853" grpId="2" animBg="1" advAuto="0"/>
      <p:bldP spid="854" grpId="4" animBg="1" advAuto="0"/>
      <p:bldP spid="855" grpId="3" animBg="1" advAuto="0"/>
      <p:bldP spid="856" grpId="5"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60" name="&quot;IN THE MIDST OF THE CONGREGATION I WILL SING YOUR PRAISE.&quot;"/>
          <p:cNvSpPr txBox="1">
            <a:spLocks noGrp="1"/>
          </p:cNvSpPr>
          <p:nvPr>
            <p:ph type="title" idx="4294967295"/>
          </p:nvPr>
        </p:nvSpPr>
        <p:spPr>
          <a:xfrm>
            <a:off x="975359" y="2970934"/>
            <a:ext cx="11054082" cy="3811732"/>
          </a:xfrm>
          <a:prstGeom prst="rect">
            <a:avLst/>
          </a:prstGeom>
        </p:spPr>
        <p:txBody>
          <a:bodyPr lIns="65476" tIns="65476" rIns="65476" bIns="65476">
            <a:normAutofit/>
          </a:bodyPr>
          <a:lstStyle/>
          <a:p>
            <a:pPr defTabSz="780288">
              <a:defRPr sz="3330">
                <a:latin typeface="+mj-lt"/>
                <a:ea typeface="+mj-ea"/>
                <a:cs typeface="+mj-cs"/>
                <a:sym typeface="Bell MT"/>
              </a:defRPr>
            </a:pPr>
            <a:r>
              <a:rPr lang="ar-JO" sz="5400" dirty="0">
                <a:solidFill>
                  <a:schemeClr val="bg1"/>
                </a:solidFill>
                <a:latin typeface="Arial" panose="020B0604020202020204" pitchFamily="34" charset="0"/>
                <a:cs typeface="Arial" panose="020B0604020202020204" pitchFamily="34" charset="0"/>
              </a:rPr>
              <a:t>في وسط الكنيسة أسبحك</a:t>
            </a:r>
            <a:endParaRPr sz="5400" dirty="0">
              <a:solidFill>
                <a:schemeClr val="bg1"/>
              </a:solidFill>
              <a:effectLst>
                <a:outerShdw blurRad="5715" dist="17144" dir="2700000" rotWithShape="0">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64" name="album blurb:…"/>
          <p:cNvSpPr txBox="1"/>
          <p:nvPr/>
        </p:nvSpPr>
        <p:spPr>
          <a:xfrm>
            <a:off x="1676442" y="1431607"/>
            <a:ext cx="9651916" cy="5301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42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دعاية الألبوم:</a:t>
            </a:r>
          </a:p>
          <a:p>
            <a:pPr algn="ctr">
              <a:defRPr sz="4200">
                <a:solidFill>
                  <a:schemeClr val="accent1">
                    <a:lumOff val="44000"/>
                  </a:schemeClr>
                </a:solidFill>
                <a:latin typeface="+mj-lt"/>
                <a:ea typeface="+mj-ea"/>
                <a:cs typeface="+mj-cs"/>
                <a:sym typeface="Bell MT"/>
              </a:defRPr>
            </a:pPr>
            <a:endParaRPr lang="ar-JO" dirty="0">
              <a:latin typeface="Arial" panose="020B0604020202020204" pitchFamily="34" charset="0"/>
              <a:cs typeface="Arial" panose="020B0604020202020204" pitchFamily="34" charset="0"/>
            </a:endParaRPr>
          </a:p>
          <a:p>
            <a:pPr algn="ctr">
              <a:defRPr sz="42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قاد الفنان الحشد إلى حضوره</a:t>
            </a:r>
          </a:p>
          <a:p>
            <a:pPr algn="ctr">
              <a:defRPr sz="42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مع أنغام التسبيح والعبادة المبهجة طوال الليل."</a:t>
            </a:r>
          </a:p>
          <a:p>
            <a:pPr algn="ctr">
              <a:defRPr sz="4200">
                <a:solidFill>
                  <a:schemeClr val="accent1">
                    <a:lumOff val="44000"/>
                  </a:schemeClr>
                </a:solidFill>
                <a:latin typeface="+mj-lt"/>
                <a:ea typeface="+mj-ea"/>
                <a:cs typeface="+mj-cs"/>
                <a:sym typeface="Bell MT"/>
              </a:defRPr>
            </a:pPr>
            <a:endParaRPr lang="ar-JO" dirty="0">
              <a:latin typeface="Arial" panose="020B0604020202020204" pitchFamily="34" charset="0"/>
              <a:cs typeface="Arial" panose="020B0604020202020204" pitchFamily="34" charset="0"/>
            </a:endParaRPr>
          </a:p>
          <a:p>
            <a:pPr algn="ctr">
              <a:defRPr sz="42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لا!</a:t>
            </a:r>
            <a:endParaRPr dirty="0">
              <a:latin typeface="Arial" panose="020B0604020202020204" pitchFamily="34" charset="0"/>
              <a:cs typeface="Arial" panose="020B0604020202020204" pitchFamily="34" charset="0"/>
            </a:endParaRPr>
          </a:p>
          <a:p>
            <a:pPr>
              <a:defRPr sz="4200">
                <a:latin typeface="+mj-lt"/>
                <a:ea typeface="+mj-ea"/>
                <a:cs typeface="+mj-cs"/>
                <a:sym typeface="Bell MT"/>
              </a:defRPr>
            </a:pPr>
            <a:br>
              <a:rPr dirty="0">
                <a:solidFill>
                  <a:schemeClr val="accent1">
                    <a:lumOff val="44000"/>
                  </a:schemeClr>
                </a:solidFill>
                <a:latin typeface="Arial" panose="020B0604020202020204" pitchFamily="34" charset="0"/>
                <a:cs typeface="Arial" panose="020B0604020202020204" pitchFamily="34" charset="0"/>
              </a:rPr>
            </a:br>
            <a:endParaRPr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Double-click to edit"/>
          <p:cNvSpPr txBox="1">
            <a:spLocks noGrp="1"/>
          </p:cNvSpPr>
          <p:nvPr>
            <p:ph type="title"/>
          </p:nvPr>
        </p:nvSpPr>
        <p:spPr>
          <a:prstGeom prst="rect">
            <a:avLst/>
          </a:prstGeom>
        </p:spPr>
        <p:txBody>
          <a:bodyPr/>
          <a:lstStyle/>
          <a:p>
            <a:r>
              <a:rPr>
                <a:latin typeface="Arial" panose="020B0604020202020204" pitchFamily="34" charset="0"/>
                <a:cs typeface="Arial" panose="020B0604020202020204" pitchFamily="34" charset="0"/>
              </a:rPr>
              <a:t> </a:t>
            </a:r>
          </a:p>
        </p:txBody>
      </p:sp>
      <p:pic>
        <p:nvPicPr>
          <p:cNvPr id="577" name="Picture Placeholder 2" descr="Picture Placeholder 2"/>
          <p:cNvPicPr>
            <a:picLocks noGrp="1" noChangeAspect="1"/>
          </p:cNvPicPr>
          <p:nvPr>
            <p:ph type="pic" idx="13"/>
          </p:nvPr>
        </p:nvPicPr>
        <p:blipFill>
          <a:blip r:embed="rId2"/>
          <a:stretch>
            <a:fillRect/>
          </a:stretch>
        </p:blipFill>
        <p:spPr>
          <a:prstGeom prst="rect">
            <a:avLst/>
          </a:prstGeom>
        </p:spPr>
      </p:pic>
      <p:sp>
        <p:nvSpPr>
          <p:cNvPr id="578" name="Double-click to edit"/>
          <p:cNvSpPr txBox="1">
            <a:spLocks noGrp="1"/>
          </p:cNvSpPr>
          <p:nvPr>
            <p:ph type="body" sz="quarter" idx="1"/>
          </p:nvPr>
        </p:nvSpPr>
        <p:spPr>
          <a:prstGeom prst="rect">
            <a:avLst/>
          </a:prstGeom>
        </p:spPr>
        <p:txBody>
          <a:bodyPr/>
          <a:lstStyle/>
          <a:p>
            <a:r>
              <a:rPr>
                <a:latin typeface="Arial" panose="020B0604020202020204" pitchFamily="34" charset="0"/>
                <a:cs typeface="Arial" panose="020B0604020202020204" pitchFamily="34" charset="0"/>
              </a:rPr>
              <a:t> </a:t>
            </a:r>
          </a:p>
        </p:txBody>
      </p:sp>
      <p:pic>
        <p:nvPicPr>
          <p:cNvPr id="579" name="tab2.jpg" descr="tab2.jpg"/>
          <p:cNvPicPr>
            <a:picLocks noChangeAspect="1"/>
          </p:cNvPicPr>
          <p:nvPr/>
        </p:nvPicPr>
        <p:blipFill>
          <a:blip r:embed="rId3"/>
          <a:stretch>
            <a:fillRect/>
          </a:stretch>
        </p:blipFill>
        <p:spPr>
          <a:xfrm>
            <a:off x="3529050" y="1864210"/>
            <a:ext cx="5868808" cy="4457607"/>
          </a:xfrm>
          <a:prstGeom prst="rect">
            <a:avLst/>
          </a:prstGeom>
          <a:ln w="12700">
            <a:miter lim="400000"/>
          </a:ln>
        </p:spPr>
      </p:pic>
      <p:sp>
        <p:nvSpPr>
          <p:cNvPr id="580" name="Text Box 6"/>
          <p:cNvSpPr txBox="1"/>
          <p:nvPr/>
        </p:nvSpPr>
        <p:spPr>
          <a:xfrm>
            <a:off x="2041821" y="6666487"/>
            <a:ext cx="8843265" cy="1798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spAutoFit/>
          </a:bodyPr>
          <a:lstStyle/>
          <a:p>
            <a:pPr algn="ctr" defTabSz="1300480">
              <a:spcBef>
                <a:spcPts val="2700"/>
              </a:spcBef>
              <a:defRPr b="1">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الحواجز بين الشخص والله</a:t>
            </a:r>
            <a:endParaRPr dirty="0">
              <a:latin typeface="Arial" panose="020B0604020202020204" pitchFamily="34" charset="0"/>
              <a:cs typeface="Arial" panose="020B0604020202020204" pitchFamily="34" charset="0"/>
            </a:endParaRPr>
          </a:p>
          <a:p>
            <a:pPr algn="ctr" defTabSz="1300480">
              <a:spcBef>
                <a:spcPts val="2700"/>
              </a:spcBef>
              <a:defRPr b="1">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تحت العهد القديم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8" name="Picture 2" descr="Picture 2"/>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869" name="Text Box 3"/>
          <p:cNvSpPr txBox="1"/>
          <p:nvPr/>
        </p:nvSpPr>
        <p:spPr>
          <a:xfrm>
            <a:off x="823637" y="647982"/>
            <a:ext cx="11465899" cy="70870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340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defTabSz="1300480">
              <a:defRPr sz="340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defTabSz="1300480">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لا يمكن لقائد عبادة، راعي، فرقة أو ترنيمة أن تقربنا إلى الله ...</a:t>
            </a:r>
          </a:p>
          <a:p>
            <a:pPr algn="ctr" defTabSz="1300480">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العبادة نفسها لا تقودنا إلى محضر الله، فقط يسوع بنفسه يأتي بنا إلى حضور الله</a:t>
            </a:r>
            <a:endParaRPr dirty="0">
              <a:latin typeface="Arial" panose="020B0604020202020204" pitchFamily="34" charset="0"/>
              <a:cs typeface="Arial" panose="020B0604020202020204" pitchFamily="34" charset="0"/>
            </a:endParaRPr>
          </a:p>
          <a:p>
            <a:pPr algn="ctr" defTabSz="1300480">
              <a:defRPr sz="500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defTabSz="1300480">
              <a:defRPr sz="3400">
                <a:solidFill>
                  <a:schemeClr val="accent1">
                    <a:lumOff val="44000"/>
                  </a:schemeClr>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بوب كوفلين</a:t>
            </a:r>
            <a:r>
              <a:rPr dirty="0">
                <a:latin typeface="Arial" panose="020B0604020202020204" pitchFamily="34" charset="0"/>
                <a:cs typeface="Arial" panose="020B0604020202020204" pitchFamily="34" charset="0"/>
              </a:rPr>
              <a:t>)</a:t>
            </a:r>
            <a:endParaRPr sz="5000" dirty="0">
              <a:latin typeface="Arial" panose="020B0604020202020204" pitchFamily="34" charset="0"/>
              <a:cs typeface="Arial" panose="020B0604020202020204" pitchFamily="34" charset="0"/>
            </a:endParaRPr>
          </a:p>
          <a:p>
            <a:pPr defTabSz="1300480">
              <a:defRPr sz="3400">
                <a:latin typeface="+mj-lt"/>
                <a:ea typeface="+mj-ea"/>
                <a:cs typeface="+mj-cs"/>
                <a:sym typeface="Bell MT"/>
              </a:defRPr>
            </a:pPr>
            <a:br>
              <a:rPr sz="5000" dirty="0">
                <a:solidFill>
                  <a:schemeClr val="accent1">
                    <a:lumOff val="44000"/>
                  </a:schemeClr>
                </a:solidFill>
                <a:latin typeface="Arial" panose="020B0604020202020204" pitchFamily="34" charset="0"/>
                <a:cs typeface="Arial" panose="020B0604020202020204" pitchFamily="34" charset="0"/>
              </a:rPr>
            </a:br>
            <a:endParaRPr sz="5000"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 name="Picture 3" descr="Picture 3"/>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872" name="Rectangle 2"/>
          <p:cNvSpPr txBox="1">
            <a:spLocks noGrp="1"/>
          </p:cNvSpPr>
          <p:nvPr>
            <p:ph type="title"/>
          </p:nvPr>
        </p:nvSpPr>
        <p:spPr>
          <a:xfrm>
            <a:off x="541866" y="1083733"/>
            <a:ext cx="11921068" cy="5310294"/>
          </a:xfrm>
          <a:prstGeom prst="rect">
            <a:avLst/>
          </a:prstGeom>
        </p:spPr>
        <p:txBody>
          <a:bodyPr/>
          <a:lstStyle/>
          <a:p>
            <a:pPr algn="ctr" defTabSz="949350">
              <a:defRPr sz="3650" b="1">
                <a:solidFill>
                  <a:schemeClr val="accent1">
                    <a:lumOff val="44000"/>
                  </a:schemeClr>
                </a:solidFill>
                <a:effectLst>
                  <a:outerShdw blurRad="27813" dist="27813" dir="2700000" rotWithShape="0">
                    <a:srgbClr val="000000"/>
                  </a:outerShdw>
                </a:effectLs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4088" b="0" dirty="0">
                <a:latin typeface="Arial" panose="020B0604020202020204" pitchFamily="34" charset="0"/>
                <a:cs typeface="Arial" panose="020B0604020202020204" pitchFamily="34" charset="0"/>
              </a:rPr>
              <a:t>قيادة العبادة:</a:t>
            </a:r>
            <a:br>
              <a:rPr sz="4088" b="0" dirty="0">
                <a:latin typeface="Arial" panose="020B0604020202020204" pitchFamily="34" charset="0"/>
                <a:cs typeface="Arial" panose="020B0604020202020204" pitchFamily="34" charset="0"/>
              </a:rPr>
            </a:br>
            <a:r>
              <a:rPr lang="ar-JO" sz="4088" b="0" i="1" dirty="0">
                <a:latin typeface="Arial" panose="020B0604020202020204" pitchFamily="34" charset="0"/>
                <a:cs typeface="Arial" panose="020B0604020202020204" pitchFamily="34" charset="0"/>
              </a:rPr>
              <a:t>خدمة المسيح</a:t>
            </a:r>
            <a:br>
              <a:rPr sz="4088" b="0" i="1" dirty="0">
                <a:latin typeface="Arial" panose="020B0604020202020204" pitchFamily="34" charset="0"/>
                <a:cs typeface="Arial" panose="020B0604020202020204" pitchFamily="34" charset="0"/>
              </a:rPr>
            </a:br>
            <a:br>
              <a:rPr sz="4088" b="0" i="1" dirty="0">
                <a:latin typeface="Arial" panose="020B0604020202020204" pitchFamily="34" charset="0"/>
                <a:cs typeface="Arial" panose="020B0604020202020204" pitchFamily="34" charset="0"/>
              </a:rPr>
            </a:br>
            <a:r>
              <a:rPr lang="ar-JO" b="0" dirty="0">
                <a:latin typeface="Arial" panose="020B0604020202020204" pitchFamily="34" charset="0"/>
                <a:cs typeface="Arial" panose="020B0604020202020204" pitchFamily="34" charset="0"/>
              </a:rPr>
              <a:t>في وسط الكنيسة أسبحك</a:t>
            </a:r>
            <a:br>
              <a:rPr b="0" dirty="0">
                <a:latin typeface="Arial" panose="020B0604020202020204" pitchFamily="34" charset="0"/>
                <a:cs typeface="Arial" panose="020B0604020202020204" pitchFamily="34" charset="0"/>
              </a:rPr>
            </a:br>
            <a:r>
              <a:rPr b="0"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عبرانيين 2: 12</a:t>
            </a:r>
            <a:r>
              <a:rPr b="0"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76" name="We have such a high priest, one who is seated at the right hand of the throne of the Majesty in heaven,…"/>
          <p:cNvSpPr txBox="1">
            <a:spLocks noGrp="1"/>
          </p:cNvSpPr>
          <p:nvPr>
            <p:ph type="title" idx="4294967295"/>
          </p:nvPr>
        </p:nvSpPr>
        <p:spPr>
          <a:xfrm>
            <a:off x="692561" y="1972872"/>
            <a:ext cx="11619678" cy="5227871"/>
          </a:xfrm>
          <a:prstGeom prst="rect">
            <a:avLst/>
          </a:prstGeom>
        </p:spPr>
        <p:txBody>
          <a:bodyPr lIns="65476" tIns="65476" rIns="65476" bIns="65476">
            <a:normAutofit/>
          </a:bodyPr>
          <a:lstStyle/>
          <a:p>
            <a:pPr defTabSz="1144422">
              <a:defRPr sz="4884">
                <a:latin typeface="+mj-lt"/>
                <a:ea typeface="+mj-ea"/>
                <a:cs typeface="+mj-cs"/>
                <a:sym typeface="Bell MT"/>
              </a:defRPr>
            </a:pPr>
            <a:br>
              <a:rPr dirty="0"/>
            </a:br>
            <a:r>
              <a:rPr lang="ar-JO" sz="3960" dirty="0">
                <a:solidFill>
                  <a:schemeClr val="accent1">
                    <a:lumOff val="44000"/>
                  </a:schemeClr>
                </a:solidFill>
              </a:rPr>
              <a:t>أن لنا رئيس كهنة مثل هذا، قد جلس في يمين عرش العظمة في السماوات خادماً للأقداس والمسكن الحقيقي الذي نصبه الرب لا إنسان.</a:t>
            </a:r>
            <a:br>
              <a:rPr lang="ar-JO" sz="3960" dirty="0">
                <a:solidFill>
                  <a:schemeClr val="accent1">
                    <a:lumOff val="44000"/>
                  </a:schemeClr>
                </a:solidFill>
              </a:rPr>
            </a:br>
            <a:r>
              <a:rPr lang="ar-JO" sz="3960" dirty="0">
                <a:solidFill>
                  <a:schemeClr val="accent1">
                    <a:lumOff val="44000"/>
                  </a:schemeClr>
                </a:solidFill>
              </a:rPr>
              <a:t>(عبرانيين 8: 1-2)</a:t>
            </a:r>
            <a:br>
              <a:rPr sz="3960" dirty="0">
                <a:solidFill>
                  <a:schemeClr val="accent1">
                    <a:lumOff val="44000"/>
                  </a:schemeClr>
                </a:solidFill>
              </a:rPr>
            </a:br>
            <a:endParaRPr sz="3960" dirty="0">
              <a:solidFill>
                <a:schemeClr val="accent1">
                  <a:lumOff val="44000"/>
                </a:schemeClr>
              </a:solidFill>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 name="Picture 2" descr="Picture 2"/>
          <p:cNvPicPr>
            <a:picLocks noChangeAspect="1"/>
          </p:cNvPicPr>
          <p:nvPr/>
        </p:nvPicPr>
        <p:blipFill>
          <a:blip r:embed="rId3"/>
          <a:stretch>
            <a:fillRect/>
          </a:stretch>
        </p:blipFill>
        <p:spPr>
          <a:xfrm>
            <a:off x="-1" y="12330"/>
            <a:ext cx="13004801" cy="9753601"/>
          </a:xfrm>
          <a:prstGeom prst="rect">
            <a:avLst/>
          </a:prstGeom>
          <a:ln w="12700">
            <a:miter lim="400000"/>
          </a:ln>
        </p:spPr>
      </p:pic>
      <p:sp>
        <p:nvSpPr>
          <p:cNvPr id="881" name="Text Box 3"/>
          <p:cNvSpPr txBox="1"/>
          <p:nvPr/>
        </p:nvSpPr>
        <p:spPr>
          <a:xfrm>
            <a:off x="359696" y="-2934"/>
            <a:ext cx="12285406" cy="8307913"/>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marL="650240" indent="-650240" algn="ctr" defTabSz="1300480">
              <a:spcBef>
                <a:spcPts val="4000"/>
              </a:spcBef>
              <a:defRPr sz="68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3. عبادة أفضل</a:t>
            </a:r>
            <a:br>
              <a:rPr lang="en-US" dirty="0">
                <a:latin typeface="Arial" panose="020B0604020202020204" pitchFamily="34" charset="0"/>
                <a:cs typeface="Arial" panose="020B0604020202020204" pitchFamily="34" charset="0"/>
              </a:rPr>
            </a:br>
            <a:r>
              <a:rPr sz="5000" dirty="0">
                <a:latin typeface="Arial" panose="020B0604020202020204" pitchFamily="34" charset="0"/>
                <a:cs typeface="Arial" panose="020B0604020202020204" pitchFamily="34" charset="0"/>
              </a:rPr>
              <a:t>(</a:t>
            </a:r>
            <a:r>
              <a:rPr lang="ar-JO" sz="5000" dirty="0">
                <a:latin typeface="Arial" panose="020B0604020202020204" pitchFamily="34" charset="0"/>
                <a:cs typeface="Arial" panose="020B0604020202020204" pitchFamily="34" charset="0"/>
              </a:rPr>
              <a:t>10: 19-22</a:t>
            </a:r>
            <a:r>
              <a:rPr sz="5000" dirty="0">
                <a:latin typeface="Arial" panose="020B0604020202020204" pitchFamily="34" charset="0"/>
                <a:cs typeface="Arial" panose="020B0604020202020204" pitchFamily="34" charset="0"/>
              </a:rPr>
              <a:t>)</a:t>
            </a:r>
          </a:p>
          <a:p>
            <a:pPr marL="650240" indent="-650240" algn="ct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فإذ لنا أيها الإخوة</a:t>
            </a:r>
          </a:p>
          <a:p>
            <a:pPr marL="650240" indent="-650240" algn="ctr" defTabSz="1300480">
              <a:spcBef>
                <a:spcPts val="400"/>
              </a:spcBef>
              <a:defRPr sz="3800">
                <a:latin typeface="Maiandra GD"/>
                <a:ea typeface="Maiandra GD"/>
                <a:cs typeface="Maiandra GD"/>
                <a:sym typeface="Maiandra GD"/>
              </a:defRPr>
            </a:pPr>
            <a:endParaRPr lang="ar-JO" sz="3800" dirty="0">
              <a:solidFill>
                <a:schemeClr val="bg1"/>
              </a:solidFill>
              <a:latin typeface="Arial" panose="020B0604020202020204" pitchFamily="34" charset="0"/>
              <a:cs typeface="Arial" panose="020B0604020202020204" pitchFamily="34" charset="0"/>
            </a:endParaRPr>
          </a:p>
          <a:p>
            <a:pPr marL="650240" indent="-650240" algn="ct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ثقة بالدخول إلى الأقداس                           بدم يسوع،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طريقاً كرسه لنا حديثاً حياً بالحجاب، أي جسده،</a:t>
            </a:r>
          </a:p>
          <a:p>
            <a:pPr marL="650240" indent="-650240" algn="r" defTabSz="1300480">
              <a:spcBef>
                <a:spcPts val="400"/>
              </a:spcBef>
              <a:defRPr sz="3800">
                <a:latin typeface="Maiandra GD"/>
                <a:ea typeface="Maiandra GD"/>
                <a:cs typeface="Maiandra GD"/>
                <a:sym typeface="Maiandra GD"/>
              </a:defRPr>
            </a:pPr>
            <a:endParaRPr lang="ar-JO" sz="3800" dirty="0">
              <a:solidFill>
                <a:schemeClr val="bg1"/>
              </a:solidFill>
              <a:latin typeface="Arial" panose="020B0604020202020204" pitchFamily="34" charset="0"/>
              <a:cs typeface="Arial" panose="020B0604020202020204" pitchFamily="34" charset="0"/>
              <a:sym typeface="Arial"/>
            </a:endParaRP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وكاهن عظيم على بيت                          الله،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لنتقدم بقلب صادق في يقين الإيمان،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مرشوشة قلوبنا من ضمير شرير،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ومغتسلة أجسادنا بماء نقي.</a:t>
            </a:r>
            <a:endParaRPr sz="3800" dirty="0">
              <a:solidFill>
                <a:schemeClr val="bg1"/>
              </a:solidFill>
              <a:latin typeface="Arial" panose="020B0604020202020204" pitchFamily="34" charset="0"/>
              <a:cs typeface="Arial" panose="020B0604020202020204" pitchFamily="34" charset="0"/>
              <a:sym typeface="Arial"/>
            </a:endParaRPr>
          </a:p>
        </p:txBody>
      </p:sp>
      <p:sp>
        <p:nvSpPr>
          <p:cNvPr id="882" name="Text Box 6"/>
          <p:cNvSpPr txBox="1"/>
          <p:nvPr/>
        </p:nvSpPr>
        <p:spPr>
          <a:xfrm>
            <a:off x="5600700" y="5410200"/>
            <a:ext cx="3524250" cy="1085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العمل الحالي</a:t>
            </a:r>
            <a:endParaRPr dirty="0">
              <a:latin typeface="Arial" panose="020B0604020202020204" pitchFamily="34" charset="0"/>
              <a:cs typeface="Arial" panose="020B0604020202020204" pitchFamily="34" charset="0"/>
            </a:endParaRPr>
          </a:p>
        </p:txBody>
      </p:sp>
      <p:sp>
        <p:nvSpPr>
          <p:cNvPr id="883" name="Text Box 4"/>
          <p:cNvSpPr txBox="1"/>
          <p:nvPr/>
        </p:nvSpPr>
        <p:spPr>
          <a:xfrm>
            <a:off x="5391150" y="3467100"/>
            <a:ext cx="3524250" cy="1085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العمل السابق</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 name="Picture 4" descr="Picture 4"/>
          <p:cNvPicPr>
            <a:picLocks noChangeAspect="1"/>
          </p:cNvPicPr>
          <p:nvPr/>
        </p:nvPicPr>
        <p:blipFill>
          <a:blip r:embed="rId3"/>
          <a:stretch>
            <a:fillRect/>
          </a:stretch>
        </p:blipFill>
        <p:spPr>
          <a:xfrm>
            <a:off x="-1" y="1129"/>
            <a:ext cx="13004801" cy="9751342"/>
          </a:xfrm>
          <a:prstGeom prst="rect">
            <a:avLst/>
          </a:prstGeom>
          <a:ln w="12700">
            <a:miter lim="400000"/>
          </a:ln>
        </p:spPr>
      </p:pic>
      <p:sp>
        <p:nvSpPr>
          <p:cNvPr id="888" name="Rectangle 3"/>
          <p:cNvSpPr txBox="1">
            <a:spLocks noGrp="1"/>
          </p:cNvSpPr>
          <p:nvPr>
            <p:ph type="body" idx="1"/>
          </p:nvPr>
        </p:nvSpPr>
        <p:spPr>
          <a:xfrm>
            <a:off x="-1" y="1466406"/>
            <a:ext cx="13004801" cy="5852161"/>
          </a:xfrm>
          <a:prstGeom prst="rect">
            <a:avLst/>
          </a:prstGeom>
        </p:spPr>
        <p:txBody>
          <a:bodyPr>
            <a:normAutofit/>
          </a:bodyPr>
          <a:lstStyle/>
          <a:p>
            <a:pPr marL="331622" indent="-331622" algn="ctr" defTabSz="884326">
              <a:spcBef>
                <a:spcPts val="700"/>
              </a:spcBef>
              <a:buSzTx/>
              <a:buFont typeface="Wingdings"/>
              <a:buNone/>
              <a:defRPr sz="1904" b="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marL="0" indent="0" algn="ctr" defTabSz="884326">
              <a:spcBef>
                <a:spcPts val="2300"/>
              </a:spcBef>
              <a:buSzTx/>
              <a:buFont typeface="Wingdings"/>
              <a:buNone/>
              <a:defRPr sz="4216"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العبادة الثالوثية</a:t>
            </a:r>
            <a:endParaRPr dirty="0">
              <a:latin typeface="Arial" panose="020B0604020202020204" pitchFamily="34" charset="0"/>
              <a:cs typeface="Arial" panose="020B0604020202020204" pitchFamily="34" charset="0"/>
            </a:endParaRP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العبادة هي عطية المشاركة</a:t>
            </a: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من خلال الروح القدس</a:t>
            </a: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في شركة الإبن المتجسد</a:t>
            </a: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مع الآب</a:t>
            </a: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(جيمس ب. تورانس)</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92" name="New Testament worship IS Christ.  There is ONE Mediator between God and man:…"/>
          <p:cNvSpPr txBox="1">
            <a:spLocks noGrp="1"/>
          </p:cNvSpPr>
          <p:nvPr>
            <p:ph type="title" idx="4294967295"/>
          </p:nvPr>
        </p:nvSpPr>
        <p:spPr>
          <a:xfrm>
            <a:off x="488808" y="2427649"/>
            <a:ext cx="12027184" cy="4738297"/>
          </a:xfrm>
          <a:prstGeom prst="rect">
            <a:avLst/>
          </a:prstGeom>
        </p:spPr>
        <p:txBody>
          <a:bodyPr lIns="65476" tIns="65476" rIns="65476" bIns="65476">
            <a:normAutofit/>
          </a:bodyPr>
          <a:lstStyle/>
          <a:p>
            <a:pPr defTabSz="971025">
              <a:defRPr sz="4144">
                <a:latin typeface="+mj-lt"/>
                <a:ea typeface="+mj-ea"/>
                <a:cs typeface="+mj-cs"/>
                <a:sym typeface="Bell MT"/>
              </a:defRPr>
            </a:pPr>
            <a:br>
              <a:rPr dirty="0">
                <a:latin typeface="Arial" panose="020B0604020202020204" pitchFamily="34" charset="0"/>
                <a:cs typeface="Arial" panose="020B0604020202020204" pitchFamily="34" charset="0"/>
              </a:rPr>
            </a:br>
            <a:r>
              <a:rPr lang="ar-JO" sz="5712" dirty="0">
                <a:solidFill>
                  <a:schemeClr val="accent1">
                    <a:lumOff val="44000"/>
                  </a:schemeClr>
                </a:solidFill>
                <a:latin typeface="Arial" panose="020B0604020202020204" pitchFamily="34" charset="0"/>
                <a:cs typeface="Arial" panose="020B0604020202020204" pitchFamily="34" charset="0"/>
              </a:rPr>
              <a:t>عبادة العهد الجديد هي المسيح</a:t>
            </a:r>
            <a:br>
              <a:rPr sz="5712" dirty="0">
                <a:solidFill>
                  <a:schemeClr val="accent1">
                    <a:lumOff val="44000"/>
                  </a:schemeClr>
                </a:solidFill>
                <a:latin typeface="Arial" panose="020B0604020202020204" pitchFamily="34" charset="0"/>
                <a:cs typeface="Arial" panose="020B0604020202020204" pitchFamily="34" charset="0"/>
              </a:rPr>
            </a:br>
            <a:br>
              <a:rPr sz="5712" dirty="0">
                <a:solidFill>
                  <a:schemeClr val="accent1">
                    <a:lumOff val="44000"/>
                  </a:schemeClr>
                </a:solidFill>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يوجد وسيط واحد بين الله والناس</a:t>
            </a:r>
            <a:br>
              <a:rPr lang="ar-JO" dirty="0">
                <a:solidFill>
                  <a:schemeClr val="accent1">
                    <a:lumOff val="44000"/>
                  </a:schemeClr>
                </a:solidFill>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الإنسان يسوع المسيح</a:t>
            </a:r>
            <a:br>
              <a:rPr lang="ar-JO" dirty="0">
                <a:solidFill>
                  <a:schemeClr val="accent1">
                    <a:lumOff val="44000"/>
                  </a:schemeClr>
                </a:solidFill>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(1 تي 2: 5)</a:t>
            </a:r>
            <a:endParaRPr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96" name="Text Box 2"/>
          <p:cNvSpPr txBox="1"/>
          <p:nvPr/>
        </p:nvSpPr>
        <p:spPr>
          <a:xfrm>
            <a:off x="1517226" y="7694508"/>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rPr lang="ar-JO" dirty="0"/>
              <a:t>الإعلان</a:t>
            </a:r>
            <a:endParaRPr dirty="0"/>
          </a:p>
        </p:txBody>
      </p:sp>
      <p:sp>
        <p:nvSpPr>
          <p:cNvPr id="897" name="Text Box 3"/>
          <p:cNvSpPr txBox="1"/>
          <p:nvPr/>
        </p:nvSpPr>
        <p:spPr>
          <a:xfrm>
            <a:off x="7369386" y="7694508"/>
            <a:ext cx="4009814"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rPr lang="ar-JO" dirty="0"/>
              <a:t>التجاوب</a:t>
            </a:r>
            <a:endParaRPr dirty="0"/>
          </a:p>
        </p:txBody>
      </p:sp>
      <p:sp>
        <p:nvSpPr>
          <p:cNvPr id="898" name="AutoShape 4"/>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899" name="AutoShape 5"/>
          <p:cNvSpPr/>
          <p:nvPr/>
        </p:nvSpPr>
        <p:spPr>
          <a:xfrm rot="10800000">
            <a:off x="8778240" y="975359"/>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900" name="Text Box 8"/>
          <p:cNvSpPr txBox="1"/>
          <p:nvPr/>
        </p:nvSpPr>
        <p:spPr>
          <a:xfrm>
            <a:off x="3099477" y="866987"/>
            <a:ext cx="6805846"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400"/>
              </a:spcBef>
              <a:defRPr sz="5600">
                <a:solidFill>
                  <a:srgbClr val="FFFF99"/>
                </a:solidFill>
                <a:latin typeface="Maiandra GD"/>
                <a:ea typeface="Maiandra GD"/>
                <a:cs typeface="Maiandra GD"/>
                <a:sym typeface="Maiandra GD"/>
              </a:defRPr>
            </a:lvl1pPr>
          </a:lstStyle>
          <a:p>
            <a:r>
              <a:rPr lang="ar-JO" dirty="0"/>
              <a:t>عبرانيين 2: 12 </a:t>
            </a:r>
            <a:endParaRPr dirty="0"/>
          </a:p>
        </p:txBody>
      </p:sp>
      <p:sp>
        <p:nvSpPr>
          <p:cNvPr id="901" name="Text Box 10"/>
          <p:cNvSpPr txBox="1"/>
          <p:nvPr/>
        </p:nvSpPr>
        <p:spPr>
          <a:xfrm>
            <a:off x="1798997" y="3034453"/>
            <a:ext cx="3771393"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rPr lang="ar-JO" dirty="0"/>
              <a:t>أخبر باسمك إخوتي</a:t>
            </a:r>
            <a:endParaRPr dirty="0"/>
          </a:p>
        </p:txBody>
      </p:sp>
      <p:sp>
        <p:nvSpPr>
          <p:cNvPr id="902" name="Text Box 12"/>
          <p:cNvSpPr txBox="1"/>
          <p:nvPr/>
        </p:nvSpPr>
        <p:spPr>
          <a:xfrm>
            <a:off x="7434410" y="2817706"/>
            <a:ext cx="3771393"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rPr lang="ar-JO" dirty="0"/>
              <a:t>وفي وسط الكنيسة أسبحك</a:t>
            </a:r>
            <a:endParaRPr dirty="0"/>
          </a:p>
        </p:txBody>
      </p:sp>
      <p:sp>
        <p:nvSpPr>
          <p:cNvPr id="903" name="Text Box 14"/>
          <p:cNvSpPr txBox="1"/>
          <p:nvPr/>
        </p:nvSpPr>
        <p:spPr>
          <a:xfrm>
            <a:off x="281770" y="4009813"/>
            <a:ext cx="1712300" cy="498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1500"/>
              </a:spcBef>
              <a:defRPr sz="2400">
                <a:latin typeface="Maiandra GD"/>
                <a:ea typeface="Maiandra GD"/>
                <a:cs typeface="Maiandra GD"/>
                <a:sym typeface="Maiandra GD"/>
              </a:defRPr>
            </a:lvl1pPr>
          </a:lstStyle>
          <a:p>
            <a:r>
              <a:t>3:1</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AutoShape 4"/>
          <p:cNvSpPr/>
          <p:nvPr/>
        </p:nvSpPr>
        <p:spPr>
          <a:xfrm>
            <a:off x="2926079" y="3576320"/>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908" name="AutoShape 5"/>
          <p:cNvSpPr/>
          <p:nvPr/>
        </p:nvSpPr>
        <p:spPr>
          <a:xfrm rot="10800000">
            <a:off x="8886613" y="3467946"/>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909" name="Text Box 6"/>
          <p:cNvSpPr txBox="1"/>
          <p:nvPr/>
        </p:nvSpPr>
        <p:spPr>
          <a:xfrm>
            <a:off x="65023" y="5201920"/>
            <a:ext cx="7564460" cy="1177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000"/>
              </a:spcBef>
              <a:defRPr sz="6800">
                <a:solidFill>
                  <a:srgbClr val="FFFF99"/>
                </a:solidFill>
                <a:latin typeface="Maiandra GD"/>
                <a:ea typeface="Maiandra GD"/>
                <a:cs typeface="Maiandra GD"/>
                <a:sym typeface="Maiandra GD"/>
              </a:defRPr>
            </a:lvl1pPr>
          </a:lstStyle>
          <a:p>
            <a:pPr algn="r"/>
            <a:r>
              <a:rPr lang="ar-JO" dirty="0">
                <a:latin typeface="Arial" panose="020B0604020202020204" pitchFamily="34" charset="0"/>
                <a:cs typeface="Arial" panose="020B0604020202020204" pitchFamily="34" charset="0"/>
              </a:rPr>
              <a:t>و         الإعلان</a:t>
            </a:r>
            <a:endParaRPr dirty="0">
              <a:latin typeface="Arial" panose="020B0604020202020204" pitchFamily="34" charset="0"/>
              <a:cs typeface="Arial" panose="020B0604020202020204" pitchFamily="34" charset="0"/>
            </a:endParaRPr>
          </a:p>
        </p:txBody>
      </p:sp>
      <p:sp>
        <p:nvSpPr>
          <p:cNvPr id="910" name="Text Box 6"/>
          <p:cNvSpPr txBox="1"/>
          <p:nvPr/>
        </p:nvSpPr>
        <p:spPr>
          <a:xfrm>
            <a:off x="7326037" y="5201920"/>
            <a:ext cx="5288619" cy="1177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000"/>
              </a:spcBef>
              <a:defRPr sz="68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911" name="TextBox 2"/>
          <p:cNvSpPr txBox="1"/>
          <p:nvPr/>
        </p:nvSpPr>
        <p:spPr>
          <a:xfrm>
            <a:off x="2882730" y="650239"/>
            <a:ext cx="7130967" cy="2039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62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نفسه هو تتميم النمط الكتابي حول</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15" name="The presence of Christ"/>
          <p:cNvSpPr txBox="1">
            <a:spLocks noGrp="1"/>
          </p:cNvSpPr>
          <p:nvPr>
            <p:ph type="body" sz="quarter" idx="4294967295"/>
          </p:nvPr>
        </p:nvSpPr>
        <p:spPr>
          <a:xfrm>
            <a:off x="2600959" y="3738879"/>
            <a:ext cx="9470835" cy="1219201"/>
          </a:xfrm>
          <a:prstGeom prst="rect">
            <a:avLst/>
          </a:prstGeom>
        </p:spPr>
        <p:txBody>
          <a:bodyPr lIns="65476" tIns="65476" rIns="65476" bIns="65476">
            <a:normAutofit/>
          </a:bodyPr>
          <a:lstStyle/>
          <a:p>
            <a:pPr marL="551897" indent="-551897" algn="r" defTabSz="1508556" rtl="1">
              <a:spcBef>
                <a:spcPts val="1500"/>
              </a:spcBef>
              <a:buClr>
                <a:schemeClr val="accent1">
                  <a:lumOff val="44000"/>
                </a:schemeClr>
              </a:buClr>
              <a:buSzPct val="80000"/>
              <a:buChar char="▪"/>
              <a:defRPr sz="6437">
                <a:solidFill>
                  <a:schemeClr val="accent1">
                    <a:lumOff val="44000"/>
                  </a:schemeClr>
                </a:solidFill>
                <a:latin typeface="+mj-lt"/>
                <a:ea typeface="+mj-ea"/>
                <a:cs typeface="+mj-cs"/>
                <a:sym typeface="Bell MT"/>
              </a:defRPr>
            </a:pPr>
            <a:r>
              <a:rPr lang="ar-JO" dirty="0"/>
              <a:t>حضور المسيح</a:t>
            </a:r>
            <a:endParaRPr dirty="0"/>
          </a:p>
        </p:txBody>
      </p:sp>
      <p:sp>
        <p:nvSpPr>
          <p:cNvPr id="916"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rPr lang="ar-JO" dirty="0"/>
              <a:t>آثار عبادتنا</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915"/>
                                        </p:tgtEl>
                                        <p:attrNameLst>
                                          <p:attrName>style.visibility</p:attrName>
                                        </p:attrNameLst>
                                      </p:cBhvr>
                                      <p:to>
                                        <p:strVal val="visible"/>
                                      </p:to>
                                    </p:set>
                                    <p:animEffect transition="in" filter="fade">
                                      <p:cBhvr>
                                        <p:cTn id="7" dur="500"/>
                                        <p:tgtEl>
                                          <p:spTgt spid="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 grpId="1" animBg="1" advAuto="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itle 1"/>
          <p:cNvSpPr txBox="1">
            <a:spLocks noGrp="1"/>
          </p:cNvSpPr>
          <p:nvPr>
            <p:ph type="title"/>
          </p:nvPr>
        </p:nvSpPr>
        <p:spPr>
          <a:xfrm>
            <a:off x="2167466" y="433493"/>
            <a:ext cx="10620588" cy="1625601"/>
          </a:xfrm>
          <a:prstGeom prst="rect">
            <a:avLst/>
          </a:prstGeom>
        </p:spPr>
        <p:txBody>
          <a:bodyPr/>
          <a:lstStyle/>
          <a:p>
            <a:pPr defTabSz="611225">
              <a:defRPr sz="5828"/>
            </a:pPr>
            <a:r>
              <a:rPr lang="ar-JO" dirty="0">
                <a:latin typeface="Arial" panose="020B0604020202020204" pitchFamily="34" charset="0"/>
                <a:cs typeface="Arial" panose="020B0604020202020204" pitchFamily="34" charset="0"/>
              </a:rPr>
              <a:t>العبادة الثالوثية</a:t>
            </a:r>
            <a:br>
              <a:rPr dirty="0">
                <a:latin typeface="Arial" panose="020B0604020202020204" pitchFamily="34" charset="0"/>
                <a:cs typeface="Arial" panose="020B0604020202020204" pitchFamily="34" charset="0"/>
              </a:rPr>
            </a:br>
            <a:r>
              <a:rPr lang="ar-JO" sz="2820" dirty="0">
                <a:latin typeface="Arial" panose="020B0604020202020204" pitchFamily="34" charset="0"/>
                <a:cs typeface="Arial" panose="020B0604020202020204" pitchFamily="34" charset="0"/>
              </a:rPr>
              <a:t>(لا الواحدية)</a:t>
            </a:r>
            <a:endParaRPr sz="2820" dirty="0">
              <a:latin typeface="Arial" panose="020B0604020202020204" pitchFamily="34" charset="0"/>
              <a:cs typeface="Arial" panose="020B0604020202020204" pitchFamily="34" charset="0"/>
            </a:endParaRPr>
          </a:p>
        </p:txBody>
      </p:sp>
      <p:sp>
        <p:nvSpPr>
          <p:cNvPr id="921" name="Content Placeholder 2"/>
          <p:cNvSpPr txBox="1">
            <a:spLocks noGrp="1"/>
          </p:cNvSpPr>
          <p:nvPr>
            <p:ph type="body" idx="1"/>
          </p:nvPr>
        </p:nvSpPr>
        <p:spPr>
          <a:xfrm>
            <a:off x="650239" y="3032196"/>
            <a:ext cx="11704322" cy="6436925"/>
          </a:xfrm>
          <a:prstGeom prst="rect">
            <a:avLst/>
          </a:prstGeom>
        </p:spPr>
        <p:txBody>
          <a:bodyPr>
            <a:normAutofit/>
          </a:bodyPr>
          <a:lstStyle/>
          <a:p>
            <a:pPr marL="0" indent="0" algn="ctr" defTabSz="643737">
              <a:spcBef>
                <a:spcPts val="900"/>
              </a:spcBef>
              <a:buSzTx/>
              <a:buNone/>
              <a:defRPr sz="3959" i="1"/>
            </a:pPr>
            <a:r>
              <a:rPr lang="ar-JO" dirty="0">
                <a:latin typeface="Arial" panose="020B0604020202020204" pitchFamily="34" charset="0"/>
                <a:cs typeface="Arial" panose="020B0604020202020204" pitchFamily="34" charset="0"/>
              </a:rPr>
              <a:t>الله ليس فقط هو الذي أمامنا، هناك ليتلقى تسبيحنا [ الآب]، الله أيضاً بجانبنا في شخص يسوع، مكملاً  ترانيمنا وصلواتنا غير الكاملة، الله أيضًاً يعمل فينا [الروح القدس] يحثنا، ويحفزنا، ويشجعنا، وحتى - عندما لا نكون قادرين على الصلاة - يصلي من خلالنا (رومية 8: 26).</a:t>
            </a:r>
            <a:endParaRPr dirty="0">
              <a:latin typeface="Arial" panose="020B0604020202020204" pitchFamily="34" charset="0"/>
              <a:cs typeface="Arial" panose="020B0604020202020204" pitchFamily="34" charset="0"/>
            </a:endParaRPr>
          </a:p>
          <a:p>
            <a:pPr marL="0" indent="0" defTabSz="643737">
              <a:spcBef>
                <a:spcPts val="900"/>
              </a:spcBef>
              <a:buSzTx/>
              <a:buNone/>
              <a:defRPr sz="3959" i="1"/>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جون ويتفليت</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Worship is . . .the gift of participating…"/>
          <p:cNvSpPr txBox="1"/>
          <p:nvPr/>
        </p:nvSpPr>
        <p:spPr>
          <a:xfrm>
            <a:off x="361335" y="1267657"/>
            <a:ext cx="12282130" cy="5483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lnSpc>
                <a:spcPct val="70000"/>
              </a:lnSpc>
              <a:defRPr>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العبادة هي ... عطية المشاركة من خلال الروح القدس                  في شركة الإبن المتجسد مع الأب</a:t>
            </a:r>
            <a:br>
              <a:rPr dirty="0">
                <a:latin typeface="Arial" panose="020B0604020202020204" pitchFamily="34" charset="0"/>
                <a:cs typeface="Arial" panose="020B0604020202020204" pitchFamily="34" charset="0"/>
              </a:rPr>
            </a:br>
            <a:br>
              <a:rPr sz="2300" dirty="0">
                <a:latin typeface="Arial" panose="020B0604020202020204" pitchFamily="34" charset="0"/>
                <a:cs typeface="Arial" panose="020B0604020202020204" pitchFamily="34" charset="0"/>
              </a:rPr>
            </a:br>
            <a:r>
              <a:rPr sz="3700" dirty="0">
                <a:latin typeface="Arial" panose="020B0604020202020204" pitchFamily="34" charset="0"/>
                <a:cs typeface="Arial" panose="020B0604020202020204" pitchFamily="34" charset="0"/>
              </a:rPr>
              <a:t>(</a:t>
            </a:r>
            <a:r>
              <a:rPr lang="ar-JO" sz="3700" dirty="0">
                <a:latin typeface="Arial" panose="020B0604020202020204" pitchFamily="34" charset="0"/>
                <a:cs typeface="Arial" panose="020B0604020202020204" pitchFamily="34" charset="0"/>
              </a:rPr>
              <a:t>جيمس تورانس</a:t>
            </a:r>
            <a:r>
              <a:rPr sz="3700" dirty="0">
                <a:latin typeface="Arial" panose="020B0604020202020204" pitchFamily="34" charset="0"/>
                <a:cs typeface="Arial" panose="020B0604020202020204" pitchFamily="34" charset="0"/>
              </a:rPr>
              <a:t>) </a:t>
            </a:r>
          </a:p>
          <a:p>
            <a:pPr algn="ctr">
              <a:defRPr sz="3600">
                <a:solidFill>
                  <a:schemeClr val="accent1">
                    <a:lumOff val="44000"/>
                  </a:schemeClr>
                </a:solidFill>
              </a:defRPr>
            </a:pPr>
            <a:endParaRPr sz="3700" dirty="0">
              <a:latin typeface="Arial" panose="020B0604020202020204" pitchFamily="34" charset="0"/>
              <a:cs typeface="Arial" panose="020B0604020202020204" pitchFamily="34" charset="0"/>
            </a:endParaRPr>
          </a:p>
          <a:p>
            <a:pPr algn="ctr">
              <a:lnSpc>
                <a:spcPct val="80000"/>
              </a:lnSpc>
              <a:defRPr sz="38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أمامك شبع سرور</a:t>
            </a:r>
          </a:p>
          <a:p>
            <a:pPr algn="ctr">
              <a:lnSpc>
                <a:spcPct val="80000"/>
              </a:lnSpc>
              <a:defRPr sz="38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في يمينك نعم إلى الأبد</a:t>
            </a:r>
          </a:p>
          <a:p>
            <a:pPr algn="ctr">
              <a:lnSpc>
                <a:spcPct val="80000"/>
              </a:lnSpc>
              <a:defRPr sz="38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(مزمور 16: 11)</a:t>
            </a:r>
            <a:r>
              <a:rPr dirty="0">
                <a:latin typeface="Arial" panose="020B0604020202020204" pitchFamily="34" charset="0"/>
                <a:cs typeface="Arial" panose="020B0604020202020204" pitchFamily="34" charset="0"/>
              </a:rPr>
              <a:t> </a:t>
            </a:r>
          </a:p>
          <a:p>
            <a:pPr algn="ctr">
              <a:defRPr>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defRPr sz="36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ها أنا والأولاد الذين أعطانيهم الله</a:t>
            </a:r>
            <a:endParaRPr lang="en-US" dirty="0">
              <a:latin typeface="Arial" panose="020B0604020202020204" pitchFamily="34" charset="0"/>
              <a:cs typeface="Arial" panose="020B0604020202020204" pitchFamily="34" charset="0"/>
            </a:endParaRPr>
          </a:p>
          <a:p>
            <a:pPr algn="ctr">
              <a:defRPr sz="36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(عبرانيين 2: 13، أشعياء 8: 18)</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 name="Picture 4" descr="Picture 4"/>
          <p:cNvPicPr>
            <a:picLocks noChangeAspect="1"/>
          </p:cNvPicPr>
          <p:nvPr/>
        </p:nvPicPr>
        <p:blipFill>
          <a:blip r:embed="rId3"/>
          <a:stretch>
            <a:fillRect/>
          </a:stretch>
        </p:blipFill>
        <p:spPr>
          <a:xfrm>
            <a:off x="-1" y="1129"/>
            <a:ext cx="13004801" cy="9751342"/>
          </a:xfrm>
          <a:prstGeom prst="rect">
            <a:avLst/>
          </a:prstGeom>
          <a:ln w="12700">
            <a:miter lim="400000"/>
          </a:ln>
        </p:spPr>
      </p:pic>
      <p:sp>
        <p:nvSpPr>
          <p:cNvPr id="924" name="Rectangle 3"/>
          <p:cNvSpPr txBox="1">
            <a:spLocks noGrp="1"/>
          </p:cNvSpPr>
          <p:nvPr>
            <p:ph type="body" idx="1"/>
          </p:nvPr>
        </p:nvSpPr>
        <p:spPr>
          <a:xfrm>
            <a:off x="-1" y="1466406"/>
            <a:ext cx="13004801" cy="5852161"/>
          </a:xfrm>
          <a:prstGeom prst="rect">
            <a:avLst/>
          </a:prstGeom>
        </p:spPr>
        <p:txBody>
          <a:bodyPr>
            <a:normAutofit lnSpcReduction="10000"/>
          </a:bodyPr>
          <a:lstStyle/>
          <a:p>
            <a:pPr marL="331622" indent="-331622" algn="ctr" defTabSz="884326">
              <a:spcBef>
                <a:spcPts val="700"/>
              </a:spcBef>
              <a:buSzTx/>
              <a:buFont typeface="Wingdings"/>
              <a:buNone/>
              <a:defRPr sz="1904" b="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marL="0" indent="0" algn="ctr" defTabSz="884326">
              <a:spcBef>
                <a:spcPts val="2300"/>
              </a:spcBef>
              <a:buSzTx/>
              <a:buFont typeface="Wingdings"/>
              <a:buNone/>
              <a:defRPr sz="4216"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العبادة الثالوثية</a:t>
            </a:r>
            <a:endParaRPr dirty="0">
              <a:latin typeface="Arial" panose="020B0604020202020204" pitchFamily="34" charset="0"/>
              <a:cs typeface="Arial" panose="020B0604020202020204" pitchFamily="34" charset="0"/>
            </a:endParaRPr>
          </a:p>
          <a:p>
            <a:pPr marL="0" indent="0" algn="ctr" defTabSz="884326">
              <a:spcBef>
                <a:spcPts val="2300"/>
              </a:spcBef>
              <a:buSzTx/>
              <a:buFont typeface="Wingdings"/>
              <a:buNone/>
              <a:defRPr sz="3808" b="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endParaRPr lang="ar-JO" dirty="0">
              <a:latin typeface="Arial" panose="020B0604020202020204" pitchFamily="34" charset="0"/>
              <a:cs typeface="Arial" panose="020B0604020202020204" pitchFamily="34" charset="0"/>
            </a:endParaRP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العبادة الثالوثية</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العبادة هي عطية المشاركة</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من خلال الروح القدس</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في شركة الإبن المتجسد</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مع الآب</a:t>
            </a:r>
          </a:p>
          <a:p>
            <a:pPr marL="0" indent="0" algn="ctr" defTabSz="884326">
              <a:spcBef>
                <a:spcPts val="0"/>
              </a:spcBef>
              <a:buSzTx/>
              <a:buFont typeface="Wingdings"/>
              <a:buNone/>
              <a:defRPr sz="3808" b="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(جيمس ب. تورانس)</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28"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آثار عبادتنا</a:t>
            </a:r>
            <a:endParaRPr dirty="0">
              <a:latin typeface="Arial" panose="020B0604020202020204" pitchFamily="34" charset="0"/>
              <a:cs typeface="Arial" panose="020B0604020202020204" pitchFamily="34" charset="0"/>
            </a:endParaRPr>
          </a:p>
        </p:txBody>
      </p:sp>
      <p:sp>
        <p:nvSpPr>
          <p:cNvPr id="929" name="The presence of Christ…"/>
          <p:cNvSpPr txBox="1"/>
          <p:nvPr/>
        </p:nvSpPr>
        <p:spPr>
          <a:xfrm>
            <a:off x="1485900" y="3791003"/>
            <a:ext cx="10449503" cy="4389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476" tIns="65476" rIns="65476" bIns="65476">
            <a:normAutofit/>
          </a:bodyPr>
          <a:lstStyle/>
          <a:p>
            <a:pPr marL="494804" indent="-494804" algn="r" defTabSz="1352499" rtl="1">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حضور المسيح</a:t>
            </a:r>
            <a:endParaRPr i="1" dirty="0">
              <a:latin typeface="Arial" panose="020B0604020202020204" pitchFamily="34" charset="0"/>
              <a:cs typeface="Arial" panose="020B0604020202020204" pitchFamily="34" charset="0"/>
            </a:endParaRPr>
          </a:p>
          <a:p>
            <a:pPr marL="498451" indent="-498451" algn="r" defTabSz="1352499" rtl="1">
              <a:buClr>
                <a:schemeClr val="accent1">
                  <a:lumOff val="44000"/>
                </a:schemeClr>
              </a:buClr>
              <a:buSzPct val="80000"/>
              <a:buChar char="▪"/>
              <a:defRPr sz="6396">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ثبات المسيح (ليس الشكل أو الأسلوب)</a:t>
            </a:r>
            <a:endParaRPr lang="en-US"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Rectangle 2"/>
          <p:cNvSpPr txBox="1">
            <a:spLocks noGrp="1"/>
          </p:cNvSpPr>
          <p:nvPr>
            <p:ph type="title"/>
          </p:nvPr>
        </p:nvSpPr>
        <p:spPr>
          <a:xfrm>
            <a:off x="650239" y="1950719"/>
            <a:ext cx="11812695" cy="1625601"/>
          </a:xfrm>
          <a:prstGeom prst="rect">
            <a:avLst/>
          </a:prstGeom>
        </p:spPr>
        <p:txBody>
          <a:bodyPr/>
          <a:lstStyle>
            <a:lvl1pPr algn="ctr" defTabSz="1001369">
              <a:defRPr sz="4312"/>
            </a:lvl1pPr>
          </a:lstStyle>
          <a:p>
            <a:pPr>
              <a:defRPr>
                <a:effectLst/>
              </a:defRPr>
            </a:pPr>
            <a:br/>
            <a:endParaRPr/>
          </a:p>
        </p:txBody>
      </p:sp>
      <p:pic>
        <p:nvPicPr>
          <p:cNvPr id="934" name="Picture 3" descr="Picture 3"/>
          <p:cNvPicPr>
            <a:picLocks noChangeAspect="1"/>
          </p:cNvPicPr>
          <p:nvPr/>
        </p:nvPicPr>
        <p:blipFill>
          <a:blip r:embed="rId3"/>
          <a:stretch>
            <a:fillRect/>
          </a:stretch>
        </p:blipFill>
        <p:spPr>
          <a:xfrm>
            <a:off x="3560516" y="433493"/>
            <a:ext cx="5759592" cy="8886614"/>
          </a:xfrm>
          <a:prstGeom prst="rect">
            <a:avLst/>
          </a:prstGeom>
          <a:ln w="12700">
            <a:miter lim="400000"/>
          </a:ln>
        </p:spPr>
      </p:pic>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8"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39" name="Rectangle 3"/>
          <p:cNvSpPr txBox="1">
            <a:spLocks noGrp="1"/>
          </p:cNvSpPr>
          <p:nvPr>
            <p:ph type="title"/>
          </p:nvPr>
        </p:nvSpPr>
        <p:spPr>
          <a:xfrm>
            <a:off x="976114" y="2931351"/>
            <a:ext cx="11052572" cy="5057720"/>
          </a:xfrm>
          <a:prstGeom prst="rect">
            <a:avLst/>
          </a:prstGeom>
        </p:spPr>
        <p:txBody>
          <a:bodyPr>
            <a:normAutofit/>
          </a:bodyPr>
          <a:lstStyle/>
          <a:p>
            <a:pPr algn="ctr" defTabSz="1118412">
              <a:defRPr sz="3268">
                <a:effectLst/>
              </a:defRPr>
            </a:pP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t>
            </a:r>
            <a:r>
              <a:rPr lang="ar-JO" sz="3784" dirty="0">
                <a:solidFill>
                  <a:schemeClr val="accent1">
                    <a:lumOff val="44000"/>
                  </a:schemeClr>
                </a:solidFill>
                <a:latin typeface="Arial" panose="020B0604020202020204" pitchFamily="34" charset="0"/>
                <a:cs typeface="Arial" panose="020B0604020202020204" pitchFamily="34" charset="0"/>
              </a:rPr>
              <a:t>اسمحوا لي أن اقترح أن تقدم كل مجموعة صوتها الخاص، لكن لا تحمل أي مجموعة الصوت الرسمي، صوت واحد يغني فوقهم جميعاً، وهذا الصوت يغني بكل أصواتهم ولا يستثني أحداً، صوته المنفرد موزع بين جمع من الناس.</a:t>
            </a:r>
            <a:br>
              <a:rPr sz="3784" dirty="0">
                <a:solidFill>
                  <a:schemeClr val="accent1">
                    <a:lumOff val="44000"/>
                  </a:schemeClr>
                </a:solidFill>
                <a:latin typeface="Arial" panose="020B0604020202020204" pitchFamily="34" charset="0"/>
                <a:cs typeface="Arial" panose="020B0604020202020204" pitchFamily="34" charset="0"/>
              </a:rPr>
            </a:br>
            <a:br>
              <a:rPr sz="3784" dirty="0">
                <a:solidFill>
                  <a:schemeClr val="accent1">
                    <a:lumOff val="44000"/>
                  </a:schemeClr>
                </a:solidFill>
                <a:latin typeface="Arial" panose="020B0604020202020204" pitchFamily="34" charset="0"/>
                <a:cs typeface="Arial" panose="020B0604020202020204" pitchFamily="34" charset="0"/>
              </a:rPr>
            </a:br>
            <a:r>
              <a:rPr dirty="0">
                <a:solidFill>
                  <a:schemeClr val="accent1">
                    <a:lumOff val="44000"/>
                  </a:schemeClr>
                </a:solidFill>
                <a:latin typeface="Arial" panose="020B0604020202020204" pitchFamily="34" charset="0"/>
                <a:cs typeface="Arial" panose="020B0604020202020204" pitchFamily="34" charset="0"/>
              </a:rPr>
              <a:t>(</a:t>
            </a:r>
            <a:r>
              <a:rPr lang="ar-JO" dirty="0">
                <a:solidFill>
                  <a:schemeClr val="accent1">
                    <a:lumOff val="44000"/>
                  </a:schemeClr>
                </a:solidFill>
                <a:latin typeface="Arial" panose="020B0604020202020204" pitchFamily="34" charset="0"/>
                <a:cs typeface="Arial" panose="020B0604020202020204" pitchFamily="34" charset="0"/>
              </a:rPr>
              <a:t>ريجي كيد</a:t>
            </a:r>
            <a:r>
              <a:rPr dirty="0">
                <a:solidFill>
                  <a:schemeClr val="accent1">
                    <a:lumOff val="44000"/>
                  </a:schemeClr>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44" name="Rectangle 3"/>
          <p:cNvSpPr txBox="1">
            <a:spLocks noGrp="1"/>
          </p:cNvSpPr>
          <p:nvPr>
            <p:ph type="title"/>
          </p:nvPr>
        </p:nvSpPr>
        <p:spPr>
          <a:xfrm>
            <a:off x="1100890" y="2077119"/>
            <a:ext cx="10620588" cy="4828205"/>
          </a:xfrm>
          <a:prstGeom prst="rect">
            <a:avLst/>
          </a:prstGeom>
        </p:spPr>
        <p:txBody>
          <a:bodyPr>
            <a:normAutofit/>
          </a:bodyPr>
          <a:lstStyle/>
          <a:p>
            <a:pPr algn="ctr" defTabSz="988364">
              <a:defRPr sz="2888">
                <a:solidFill>
                  <a:schemeClr val="accent1">
                    <a:lumOff val="44000"/>
                  </a:schemeClr>
                </a:solidFill>
                <a:effectLst/>
              </a:defRPr>
            </a:pPr>
            <a:br>
              <a:rPr dirty="0">
                <a:latin typeface="Arial" panose="020B0604020202020204" pitchFamily="34" charset="0"/>
                <a:cs typeface="Arial" panose="020B0604020202020204" pitchFamily="34" charset="0"/>
              </a:rPr>
            </a:br>
            <a:r>
              <a:rPr lang="ar-JO" sz="3800" dirty="0">
                <a:effectLst>
                  <a:outerShdw blurRad="28956" dist="28956" dir="2700000" rotWithShape="0">
                    <a:srgbClr val="000000"/>
                  </a:outerShdw>
                </a:effectLst>
                <a:latin typeface="Arial" panose="020B0604020202020204" pitchFamily="34" charset="0"/>
                <a:cs typeface="Arial" panose="020B0604020202020204" pitchFamily="34" charset="0"/>
              </a:rPr>
              <a:t>هناك طريقة واحدة فقط نأتي بها إلى الآب، وهي من خلال المسيح في شركة الروح، ضمن شركة القديسين مهما كان الشكل الخارجي الذي تتخذه عبادتنا.</a:t>
            </a:r>
            <a:br>
              <a:rPr sz="3800" dirty="0">
                <a:effectLst>
                  <a:outerShdw blurRad="28956" dist="28956" dir="2700000" rotWithShape="0">
                    <a:srgbClr val="000000"/>
                  </a:outerShdw>
                </a:effectLst>
                <a:latin typeface="Arial" panose="020B0604020202020204" pitchFamily="34" charset="0"/>
                <a:cs typeface="Arial" panose="020B0604020202020204" pitchFamily="34" charset="0"/>
              </a:rPr>
            </a:br>
            <a:br>
              <a:rPr sz="3800" dirty="0">
                <a:effectLst>
                  <a:outerShdw blurRad="28956" dist="28956" dir="2700000" rotWithShape="0">
                    <a:srgbClr val="000000"/>
                  </a:outerShdw>
                </a:effectLst>
                <a:latin typeface="Arial" panose="020B0604020202020204" pitchFamily="34" charset="0"/>
                <a:cs typeface="Arial" panose="020B0604020202020204" pitchFamily="34" charset="0"/>
              </a:rPr>
            </a:br>
            <a:r>
              <a:rPr dirty="0">
                <a:effectLst>
                  <a:outerShdw blurRad="28956" dist="28956" dir="2700000" rotWithShape="0">
                    <a:srgbClr val="000000"/>
                  </a:outerShdw>
                </a:effectLst>
                <a:latin typeface="Arial" panose="020B0604020202020204" pitchFamily="34" charset="0"/>
                <a:cs typeface="Arial" panose="020B0604020202020204" pitchFamily="34" charset="0"/>
              </a:rPr>
              <a:t>(</a:t>
            </a:r>
            <a:r>
              <a:rPr lang="ar-JO" dirty="0">
                <a:effectLst>
                  <a:outerShdw blurRad="28956" dist="28956" dir="2700000" rotWithShape="0">
                    <a:srgbClr val="000000"/>
                  </a:outerShdw>
                </a:effectLst>
                <a:latin typeface="Arial" panose="020B0604020202020204" pitchFamily="34" charset="0"/>
                <a:cs typeface="Arial" panose="020B0604020202020204" pitchFamily="34" charset="0"/>
              </a:rPr>
              <a:t>جيمس تورانس</a:t>
            </a:r>
            <a:r>
              <a:rPr dirty="0">
                <a:effectLst>
                  <a:outerShdw blurRad="28956" dist="28956" dir="2700000" rotWithShape="0">
                    <a:srgbClr val="000000"/>
                  </a:outerShdw>
                </a:effectLst>
                <a:latin typeface="Arial" panose="020B0604020202020204" pitchFamily="34" charset="0"/>
                <a:cs typeface="Arial" panose="020B0604020202020204" pitchFamily="34" charset="0"/>
              </a:rPr>
              <a:t>)</a:t>
            </a:r>
            <a:br>
              <a:rPr dirty="0">
                <a:effectLst>
                  <a:outerShdw blurRad="28956" dist="28956" dir="2700000" rotWithShape="0">
                    <a:srgbClr val="000000"/>
                  </a:outerShdw>
                </a:effectLst>
                <a:latin typeface="Arial" panose="020B0604020202020204" pitchFamily="34" charset="0"/>
                <a:cs typeface="Arial" panose="020B0604020202020204" pitchFamily="34" charset="0"/>
              </a:rPr>
            </a:br>
            <a:endParaRPr dirty="0">
              <a:effectLst>
                <a:outerShdw blurRad="28956" dist="28956" dir="2700000" rotWithShape="0">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8"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آثار عبادتنا</a:t>
            </a:r>
            <a:endParaRPr dirty="0">
              <a:latin typeface="Arial" panose="020B0604020202020204" pitchFamily="34" charset="0"/>
              <a:cs typeface="Arial" panose="020B0604020202020204" pitchFamily="34" charset="0"/>
            </a:endParaRPr>
          </a:p>
        </p:txBody>
      </p:sp>
      <p:sp>
        <p:nvSpPr>
          <p:cNvPr id="949" name="The presence of Christ…"/>
          <p:cNvSpPr txBox="1">
            <a:spLocks noGrp="1"/>
          </p:cNvSpPr>
          <p:nvPr>
            <p:ph type="body" sz="half" idx="4294967295"/>
          </p:nvPr>
        </p:nvSpPr>
        <p:spPr>
          <a:xfrm>
            <a:off x="1752601" y="3738879"/>
            <a:ext cx="10385214" cy="4389122"/>
          </a:xfrm>
          <a:prstGeom prst="rect">
            <a:avLst/>
          </a:prstGeom>
        </p:spPr>
        <p:txBody>
          <a:bodyPr lIns="65476" tIns="65476" rIns="65476" bIns="65476">
            <a:normAutofit/>
          </a:bodyPr>
          <a:lstStyle/>
          <a:p>
            <a:pPr marL="494804" marR="0" lvl="0" indent="-494804" algn="r" defTabSz="1352499" rtl="1" eaLnBrk="1" fontAlgn="auto" latinLnBrk="0" hangingPunct="0">
              <a:lnSpc>
                <a:spcPct val="100000"/>
              </a:lnSpc>
              <a:spcBef>
                <a:spcPts val="1400"/>
              </a:spcBef>
              <a:spcAft>
                <a:spcPts val="0"/>
              </a:spcAft>
              <a:buClr>
                <a:srgbClr val="8F8F8F">
                  <a:lumOff val="44000"/>
                </a:srgbClr>
              </a:buClr>
              <a:buSzPct val="80000"/>
              <a:buFontTx/>
              <a:buChar char="▪"/>
              <a:tabLst/>
              <a:defRPr sz="5771">
                <a:solidFill>
                  <a:srgbClr val="8F8F8F">
                    <a:lumOff val="44000"/>
                  </a:srgbClr>
                </a:solidFill>
                <a:latin typeface="+mj-lt"/>
                <a:ea typeface="+mj-ea"/>
                <a:cs typeface="+mj-cs"/>
                <a:sym typeface="Bell MT"/>
              </a:defRPr>
            </a:pPr>
            <a:r>
              <a:rPr kumimoji="0" lang="ar-JO" sz="5771" b="0" i="0"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Bell MT"/>
              </a:rPr>
              <a:t>حضور المسيح</a:t>
            </a:r>
            <a:endParaRPr kumimoji="0" lang="ar-JO" sz="5771" b="0" i="1"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Bell MT"/>
            </a:endParaRPr>
          </a:p>
          <a:p>
            <a:pPr marL="498451" marR="0" lvl="0" indent="-498451" algn="r" defTabSz="1352499" rtl="1" eaLnBrk="1" fontAlgn="auto" latinLnBrk="0" hangingPunct="0">
              <a:lnSpc>
                <a:spcPct val="100000"/>
              </a:lnSpc>
              <a:spcBef>
                <a:spcPts val="0"/>
              </a:spcBef>
              <a:spcAft>
                <a:spcPts val="0"/>
              </a:spcAft>
              <a:buClr>
                <a:srgbClr val="8F8F8F">
                  <a:lumOff val="44000"/>
                </a:srgbClr>
              </a:buClr>
              <a:buSzPct val="80000"/>
              <a:buFontTx/>
              <a:buChar char="▪"/>
              <a:tabLst/>
              <a:defRPr sz="6396">
                <a:solidFill>
                  <a:srgbClr val="8F8F8F">
                    <a:lumOff val="44000"/>
                  </a:srgbClr>
                </a:solidFill>
                <a:latin typeface="+mj-lt"/>
                <a:ea typeface="+mj-ea"/>
                <a:cs typeface="+mj-cs"/>
                <a:sym typeface="Bell MT"/>
              </a:defRPr>
            </a:pPr>
            <a:r>
              <a:rPr kumimoji="0" lang="ar-JO" sz="6396" b="0" i="0"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Bell MT"/>
              </a:rPr>
              <a:t>ثبات المسيح (ليس الشكل أو الأسلوب)</a:t>
            </a:r>
          </a:p>
          <a:p>
            <a:pPr marL="520179" indent="-520179" algn="r" defTabSz="1421858" rtl="1">
              <a:spcBef>
                <a:spcPts val="1400"/>
              </a:spcBef>
              <a:buClr>
                <a:schemeClr val="accent1">
                  <a:lumOff val="44000"/>
                </a:schemeClr>
              </a:buClr>
              <a:buSzPct val="80000"/>
              <a:buChar char="▪"/>
              <a:defRPr sz="6068">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سمو المسيح</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54" name="Text Box 7"/>
          <p:cNvSpPr txBox="1"/>
          <p:nvPr/>
        </p:nvSpPr>
        <p:spPr>
          <a:xfrm>
            <a:off x="877823" y="1792829"/>
            <a:ext cx="11249154" cy="3324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3000"/>
              </a:spcBef>
              <a:defRPr sz="3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الله لا يقبلنا لأننا قدمنا ​​عبادة مستحقة، لكنه في محبته يقبلنا مجاناً ويقبل شخص ابنه الحبيب، الذي باسمنا ونيابة عنا في إنسانيتنا، قدم التقدمة الواحدة للآب، التي هي وحدها مقبولة عند الله عن كل البشرية، لجميع الأمم، في كل العصور، والذي يوحدنا معه في الجسد الواحد، في شركته مع الآب.</a:t>
            </a:r>
            <a:endParaRPr dirty="0">
              <a:latin typeface="Arial" panose="020B0604020202020204" pitchFamily="34" charset="0"/>
              <a:cs typeface="Arial" panose="020B0604020202020204" pitchFamily="34" charset="0"/>
            </a:endParaRPr>
          </a:p>
          <a:p>
            <a:pPr algn="ctr" defTabSz="1300480">
              <a:spcBef>
                <a:spcPts val="2700"/>
              </a:spcBef>
              <a:defRPr sz="3700">
                <a:solidFill>
                  <a:schemeClr val="accent1">
                    <a:lumOff val="44000"/>
                  </a:schemeClr>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جيمس تورانس</a:t>
            </a: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59" name="Text Box 7"/>
          <p:cNvSpPr txBox="1"/>
          <p:nvPr/>
        </p:nvSpPr>
        <p:spPr>
          <a:xfrm>
            <a:off x="390143" y="975359"/>
            <a:ext cx="12332887" cy="6443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4000"/>
              </a:spcBef>
              <a:defRPr sz="68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نعمة الله لعبادتنا</a:t>
            </a:r>
            <a:endParaRPr dirty="0">
              <a:latin typeface="Arial" panose="020B0604020202020204" pitchFamily="34" charset="0"/>
              <a:cs typeface="Arial" panose="020B0604020202020204" pitchFamily="34" charset="0"/>
            </a:endParaRPr>
          </a:p>
          <a:p>
            <a:pPr algn="ctr" defTabSz="1300480">
              <a:spcBef>
                <a:spcPts val="2000"/>
              </a:spcBef>
              <a:defRPr sz="280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defTabSz="1300480">
              <a:spcBef>
                <a:spcPts val="3000"/>
              </a:spcBef>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الحرية الحقيقية: ليس علينا أن نقلق</a:t>
            </a:r>
            <a:endParaRPr dirty="0">
              <a:latin typeface="Arial" panose="020B0604020202020204" pitchFamily="34" charset="0"/>
              <a:cs typeface="Arial" panose="020B0604020202020204" pitchFamily="34" charset="0"/>
            </a:endParaRPr>
          </a:p>
          <a:p>
            <a:pPr algn="ctr" defTabSz="1300480">
              <a:spcBef>
                <a:spcPts val="3000"/>
              </a:spcBef>
              <a:defRPr sz="200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marL="1155700" algn="r" defTabSz="1300480" rtl="1">
              <a:spcBef>
                <a:spcPts val="1100"/>
              </a:spcBef>
              <a:buSzPct val="100000"/>
              <a:buFont typeface="Arial"/>
              <a:buChar char="•"/>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  إن كانت عبادتنا لم تكن جيدة بما فيه الكفاية</a:t>
            </a:r>
          </a:p>
          <a:p>
            <a:pPr marL="1155700" algn="r" defTabSz="1300480" rtl="1">
              <a:spcBef>
                <a:spcPts val="1100"/>
              </a:spcBef>
              <a:buSzPct val="100000"/>
              <a:buFont typeface="Arial"/>
              <a:buChar char="•"/>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  إن كان دافعي جيداً بما فيه الكفاية</a:t>
            </a:r>
          </a:p>
          <a:p>
            <a:pPr marL="1155700" algn="r" defTabSz="1300480" rtl="1">
              <a:spcBef>
                <a:spcPts val="1100"/>
              </a:spcBef>
              <a:buSzPct val="100000"/>
              <a:buFont typeface="Arial"/>
              <a:buChar char="•"/>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  إن كان الموسيقيون جيدين بما فيه الكفاية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64" name="Text Box 7"/>
          <p:cNvSpPr txBox="1"/>
          <p:nvPr/>
        </p:nvSpPr>
        <p:spPr>
          <a:xfrm>
            <a:off x="390143" y="975359"/>
            <a:ext cx="12332887" cy="4978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4000"/>
              </a:spcBef>
              <a:defRPr sz="43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نعطيه أفضل ما عندنا</a:t>
            </a:r>
            <a:endParaRPr dirty="0">
              <a:latin typeface="Arial" panose="020B0604020202020204" pitchFamily="34" charset="0"/>
              <a:cs typeface="Arial" panose="020B0604020202020204" pitchFamily="34" charset="0"/>
            </a:endParaRPr>
          </a:p>
          <a:p>
            <a:pPr algn="ctr" defTabSz="1300480">
              <a:spcBef>
                <a:spcPts val="4000"/>
              </a:spcBef>
              <a:defRPr sz="43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لكن</a:t>
            </a:r>
            <a:endParaRPr dirty="0">
              <a:latin typeface="Arial" panose="020B0604020202020204" pitchFamily="34" charset="0"/>
              <a:cs typeface="Arial" panose="020B0604020202020204" pitchFamily="34" charset="0"/>
            </a:endParaRPr>
          </a:p>
          <a:p>
            <a:pPr algn="ctr" defTabSz="1300480">
              <a:spcBef>
                <a:spcPts val="2000"/>
              </a:spcBef>
              <a:defRPr sz="430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defTabSz="1300480">
              <a:spcBef>
                <a:spcPts val="3000"/>
              </a:spcBef>
              <a:defRPr sz="43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ليس هذا هو ما يجعله يقبل ويسر بعبادتنا</a:t>
            </a:r>
            <a:endParaRPr dirty="0">
              <a:latin typeface="Arial" panose="020B0604020202020204" pitchFamily="34" charset="0"/>
              <a:cs typeface="Arial" panose="020B0604020202020204" pitchFamily="34" charset="0"/>
            </a:endParaRPr>
          </a:p>
          <a:p>
            <a:pPr algn="ctr" defTabSz="1300480">
              <a:spcBef>
                <a:spcPts val="3000"/>
              </a:spcBef>
              <a:defRPr sz="4300">
                <a:solidFill>
                  <a:schemeClr val="accent1">
                    <a:lumOff val="44000"/>
                  </a:schemeClr>
                </a:solidFill>
                <a:latin typeface="+mj-lt"/>
                <a:ea typeface="+mj-ea"/>
                <a:cs typeface="+mj-cs"/>
                <a:sym typeface="Bell MT"/>
              </a:defRPr>
            </a:pPr>
            <a:r>
              <a:rPr dirty="0">
                <a:latin typeface="Arial" panose="020B0604020202020204" pitchFamily="34" charset="0"/>
                <a:ea typeface="Wingdings"/>
                <a:cs typeface="Arial" panose="020B0604020202020204" pitchFamily="34" charset="0"/>
                <a:sym typeface="Wingdings"/>
              </a:rPr>
              <a:t></a:t>
            </a:r>
            <a:r>
              <a:rPr lang="ar-JO" dirty="0">
                <a:latin typeface="Arial" panose="020B0604020202020204" pitchFamily="34" charset="0"/>
                <a:ea typeface="Wingdings"/>
                <a:cs typeface="Arial" panose="020B0604020202020204" pitchFamily="34" charset="0"/>
                <a:sym typeface="Wingdings"/>
              </a:rPr>
              <a:t> </a:t>
            </a:r>
            <a:r>
              <a:rPr lang="ar-JO" dirty="0">
                <a:latin typeface="Arial" panose="020B0604020202020204" pitchFamily="34" charset="0"/>
                <a:cs typeface="Arial" panose="020B0604020202020204" pitchFamily="34" charset="0"/>
              </a:rPr>
              <a:t>هو يسر بابنه والذي يرى عبادته دائماً صالحة بما فيه الكفاية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68" name="Who can love God with his heart, mind, and soul?…"/>
          <p:cNvSpPr txBox="1"/>
          <p:nvPr/>
        </p:nvSpPr>
        <p:spPr>
          <a:xfrm>
            <a:off x="1275782" y="829055"/>
            <a:ext cx="10739916" cy="4790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من يستطيع أن يحب الله بقلبه وعقله وروحه؟</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من يستطيع تحقيق الإتحاد الكامل مع الله؟</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ومن يستطيع أن يعبد الله بقلب طاهر وغير دنس؟</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ليس انا . . .</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ليس أنت، ليس بيلي جراهام، ليس مات ريدمان. . .</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ليس أي شخص أعرفه أو تعرفه.</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فقط يسوع يستطيع وهو يفعل لي ولكم ما لا يستطيع أي منا أن يفعله لأنفسنا.</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theme/theme1.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570</TotalTime>
  <Words>17479</Words>
  <Application>Microsoft Macintosh PowerPoint</Application>
  <PresentationFormat>Custom</PresentationFormat>
  <Paragraphs>837</Paragraphs>
  <Slides>108</Slides>
  <Notes>56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108</vt:i4>
      </vt:variant>
    </vt:vector>
  </HeadingPairs>
  <TitlesOfParts>
    <vt:vector size="124" baseType="lpstr">
      <vt:lpstr>ＭＳ Ｐゴシック</vt:lpstr>
      <vt:lpstr>Arial</vt:lpstr>
      <vt:lpstr>Avenir Medium</vt:lpstr>
      <vt:lpstr>Bell MT</vt:lpstr>
      <vt:lpstr>Bodoni SvtyTwo ITC TT-Book</vt:lpstr>
      <vt:lpstr>Bodoni SvtyTwo ITC TT-BookIta</vt:lpstr>
      <vt:lpstr>Book Antiqua</vt:lpstr>
      <vt:lpstr>Calibri</vt:lpstr>
      <vt:lpstr>Maiandra GD</vt:lpstr>
      <vt:lpstr>Tahoma</vt:lpstr>
      <vt:lpstr>Times New Roman</vt:lpstr>
      <vt:lpstr>Traditional Arabic</vt:lpstr>
      <vt:lpstr>Wingdings</vt:lpstr>
      <vt:lpstr>Wingdings 2</vt:lpstr>
      <vt:lpstr>Project Overview</vt:lpstr>
      <vt:lpstr>1_Orbit</vt:lpstr>
      <vt:lpstr>الوحدة 4</vt:lpstr>
      <vt:lpstr>التشابهات والإختلافات بين عبادة العهد القديم والعهد الجديد</vt:lpstr>
      <vt:lpstr>1. مواضيع مهمة في عبادة العهد الجديد</vt:lpstr>
      <vt:lpstr>1. مواضيع مهمة</vt:lpstr>
      <vt:lpstr>1. مواضيع مهمة</vt:lpstr>
      <vt:lpstr>1. مواضيع مهمة</vt:lpstr>
      <vt:lpstr>1. مواضيع مهمة</vt:lpstr>
      <vt:lpstr> </vt:lpstr>
      <vt:lpstr>PowerPoint Presentation</vt:lpstr>
      <vt:lpstr>PowerPoint Presentation</vt:lpstr>
      <vt:lpstr>2. مفردات مهمة في عبادة العهد الجديد</vt:lpstr>
      <vt:lpstr>2. مفردات مهمة في عبادة العهد الجديد</vt:lpstr>
      <vt:lpstr>2. مفردات مهمة في عبادة العهد الجديد</vt:lpstr>
      <vt:lpstr>3. مقاطع مهمة في العهد الجديد عن العبادة</vt:lpstr>
      <vt:lpstr>3. مقاطع مهمة في العهد الجديد عن العبادة</vt:lpstr>
      <vt:lpstr>3. مقاطع مهمة في العهد الجديد عن العبادة</vt:lpstr>
      <vt:lpstr>PowerPoint Presentation</vt:lpstr>
      <vt:lpstr>خدمة ترنيمة (أفسس 5: 18-20)</vt:lpstr>
      <vt:lpstr>خدمة مملوءة بالروح</vt:lpstr>
      <vt:lpstr>خدمة مشتركة</vt:lpstr>
      <vt:lpstr>خدمة متنوعة</vt:lpstr>
      <vt:lpstr>خدمة تركيزها على الله</vt:lpstr>
      <vt:lpstr>خدمة داخلية</vt:lpstr>
      <vt:lpstr>خدمة مستجيبة</vt:lpstr>
      <vt:lpstr>خدمة بتمكين المسيح</vt:lpstr>
      <vt:lpstr>PowerPoint Presentation</vt:lpstr>
      <vt:lpstr>PowerPoint Presentation</vt:lpstr>
      <vt:lpstr>5. الروح القدس والعبادة</vt:lpstr>
      <vt:lpstr>التركيز الرئيسي في خدمته هو تمجيد المسيح</vt:lpstr>
      <vt:lpstr>هو يمجد المسيح من خلال ...</vt:lpstr>
      <vt:lpstr>هو يمجد المسيح من خلال ...</vt:lpstr>
      <vt:lpstr>هو يمجد المسيح من خلال ...</vt:lpstr>
      <vt:lpstr>هو يمجد المسيح من خلال ...</vt:lpstr>
      <vt:lpstr>هو يمجد المسيح من خلال ...</vt:lpstr>
      <vt:lpstr>الإعلان                                            التجاوب</vt:lpstr>
      <vt:lpstr>هو يمجد المسيح من خلال ...</vt:lpstr>
      <vt:lpstr>هو يمجد المسيح من خلال ...</vt:lpstr>
      <vt:lpstr> </vt:lpstr>
      <vt:lpstr> </vt:lpstr>
      <vt:lpstr>PowerPoint Presentation</vt:lpstr>
      <vt:lpstr>PowerPoint Presentation</vt:lpstr>
      <vt:lpstr> </vt:lpstr>
      <vt:lpstr>ما الذي يجعل  العبادة حسنة؟    </vt:lpstr>
      <vt:lpstr>خطيئة محاولة القيام بالعبادة بقوتنا الخاصة</vt:lpstr>
      <vt:lpstr>PowerPoint Presentation</vt:lpstr>
      <vt:lpstr>PowerPoint Presentation</vt:lpstr>
      <vt:lpstr>PowerPoint Presentation</vt:lpstr>
      <vt:lpstr>PowerPoint Presentation</vt:lpstr>
      <vt:lpstr>   إذاً يا أحبائي كما أطعتم كل حين، ليس كما في حضوري فقط، بل الآن بالأولى جداً في غيابي، تمموا خلاصكم بخوف ورعدة، لأن الله هو العامل فيكم أن تريدوا وأن تعملوا من أجل المسرة.  (فيلبي 2: 12-13)</vt:lpstr>
      <vt:lpstr>   ولكن بنعمة الله أنا ما أنا، ونعمته المعطاة لي لم تكن باطلة، بل أنا تعبت أكثر منهم جميعهم، ولكن لا أنا بل نعمة الله التي معي.  (1 كو 15: 10)</vt:lpstr>
      <vt:lpstr>    الأمر الذي لأجله أتعب أيضاً مجاهداً، بحسب عمله الذي يعمل في بقوة.  (كو 1: 29)</vt:lpstr>
      <vt:lpstr>   امتحنوا كل شيء، تمسكوا بالحسن، امتنعوا عن كل شبه شر.  وإله السلام نفسه يقدسكم بالتمام، ولتحفظ روحكم ونفسكم وجسدكم كاملة بلا لوم عند مجيء ربنا يسوع المسيح، أمين هو الذي يدعوكم الذي سيفعل أيضاً.  (1 تسالونيكي 5: 21-24)</vt:lpstr>
      <vt:lpstr>   وإله السلام الذي أقام من الأموات راعي الخراف العظيم، ربنا يسوع، بدم العهد الأبدي، ليكملكم في كل عمل صالح لتصنعوا مشيئته، عاملا فيكم ما يرضي أمامه بيسوع المسيح، الذي له المجد إلى أبد الآبدين. آمين.  (عبرانيين 13: 20-21)</vt:lpstr>
      <vt:lpstr>PowerPoint Presentation</vt:lpstr>
      <vt:lpstr>ما يطلبه الله،  فهو يوفره.</vt:lpstr>
      <vt:lpstr>لماذا يعمل الله بتلك الطريقة؟</vt:lpstr>
      <vt:lpstr>PowerPoint Presentation</vt:lpstr>
      <vt:lpstr>ما يطلبه الله، فهو يوفره – في يسوع المسيح  بدوني لا تقدرون أن تفعلوا شيئاً (يوحنا 15: 5)  أستطيع كل شيء في المسيح الذي يقويني (فيلبي 4: 13) </vt:lpstr>
      <vt:lpstr>ما يطلبه الله، فهو يوفره – في يسوع المسيح  الخلاص  التقديس  العبادة </vt:lpstr>
      <vt:lpstr>ثلاثة أمور شائعة أسيء فهمها</vt:lpstr>
      <vt:lpstr>يسوع هنا  ها أنا معكم كل الأيام وإلى انقضاء الدهر (متى 28: 20)  لا أهملك ولا أتركك (عبرانيين 13: 5)</vt:lpstr>
      <vt:lpstr>يسوع لا يزال إنساناً   لأنه يوجد إله واحد ووسيط واحد بين الله والناس: الإنسان يسوع المسيح  (1 تيموثاوس 2: 5)</vt:lpstr>
      <vt:lpstr>يسوع لا يزال رئيس كهنة  أن لنا رئيس كهنة مثل هذا (عبرانيين 8: 1، أيضاً 4: 14-15، 7: 26، 10: 21)  أنت كاهن إلى الأبد ... (عبرانيين 5: 6، أيضاً 6: 20، 7: 17، 21)</vt:lpstr>
      <vt:lpstr>يسوع لا يزال رئيس كهنة   وأولئك قد صاروا كهنة كثيرين من أجل منعهم بالموت عن البقاء، وأما هذا فمن أجل أنه يبقى إلى الأبد، له كهنوت لا يزول. فمن ثم يقدر أن يخلص أيضا إلى التمام الذين يتقدمون به إلى الله، إذ هو حي في كل حين ليشفع فيهم.  (عبرانيين 7: 23-25)  </vt:lpstr>
      <vt:lpstr>نمط العبادة الكتابية: الإعلان والتجاوب </vt:lpstr>
      <vt:lpstr>الإخبار والتسبيح (عبرانيين 2: 12)</vt:lpstr>
      <vt:lpstr>PowerPoint Presentation</vt:lpstr>
      <vt:lpstr>PowerPoint Presentation</vt:lpstr>
      <vt:lpstr>PowerPoint Presentation</vt:lpstr>
      <vt:lpstr>PowerPoint Presentation</vt:lpstr>
      <vt:lpstr> أخبر باسمك إخوتي </vt:lpstr>
      <vt:lpstr> ولا أحد يعرف الآب إلا الإبن ومن أراد الإبن أن يعلن له. (متى 11: 27ب)   الله لم يره أحد قط، الإبن الوحيد الذي هو في حضن الآب هو خبر. (يوحنا 1: 18)  أنا أظهرت اسمك للناس الذين أعطيتني من العالم.  (يوحنا 17: 6) </vt:lpstr>
      <vt:lpstr>وعرفتهم اسمك وسأعرفهم، ليكون فيهم الحب الذي أحببتني به، وأكون أنا فيهم (يوحنا 17: 26)  الكلام الأول أنشأته يا ثاوفيلس، عن جميع ما ابتدأ يسوع يفعله ويعلم به (أعمال 1: 1)</vt:lpstr>
      <vt:lpstr>وعظ وتعليم كلمة الله: خدمة المسيح  لتسكن فيكم كلمة المسيح بغنى (كولوسي 3: 16)  الخراف تسمع صوته ... الخراف تتبعه، لأنها تعرف صوته. (يوحنا 10: 3-4)</vt:lpstr>
      <vt:lpstr>  الله (في ومن خلال المسيح) هو المعلم الحقيقي الواعظ هو مساعد في التعليم (أغسطينوس)</vt:lpstr>
      <vt:lpstr>PowerPoint Presentation</vt:lpstr>
      <vt:lpstr>PowerPoint Presentation</vt:lpstr>
      <vt:lpstr>في وسط الكنيسة أسبحك</vt:lpstr>
      <vt:lpstr>PowerPoint Presentation</vt:lpstr>
      <vt:lpstr>PowerPoint Presentation</vt:lpstr>
      <vt:lpstr>  قيادة العبادة: خدمة المسيح  في وسط الكنيسة أسبحك (عبرانيين 2: 12)</vt:lpstr>
      <vt:lpstr> أن لنا رئيس كهنة مثل هذا، قد جلس في يمين عرش العظمة في السماوات خادماً للأقداس والمسكن الحقيقي الذي نصبه الرب لا إنسان. (عبرانيين 8: 1-2) </vt:lpstr>
      <vt:lpstr>PowerPoint Presentation</vt:lpstr>
      <vt:lpstr>PowerPoint Presentation</vt:lpstr>
      <vt:lpstr> عبادة العهد الجديد هي المسيح  يوجد وسيط واحد بين الله والناس الإنسان يسوع المسيح (1 تي 2: 5)</vt:lpstr>
      <vt:lpstr>PowerPoint Presentation</vt:lpstr>
      <vt:lpstr>PowerPoint Presentation</vt:lpstr>
      <vt:lpstr>آثار عبادتنا</vt:lpstr>
      <vt:lpstr>العبادة الثالوثية (لا الواحدية)</vt:lpstr>
      <vt:lpstr>PowerPoint Presentation</vt:lpstr>
      <vt:lpstr>آثار عبادتنا</vt:lpstr>
      <vt:lpstr> </vt:lpstr>
      <vt:lpstr>  اسمحوا لي أن اقترح أن تقدم كل مجموعة صوتها الخاص، لكن لا تحمل أي مجموعة الصوت الرسمي، صوت واحد يغني فوقهم جميعاً، وهذا الصوت يغني بكل أصواتهم ولا يستثني أحداً، صوته المنفرد موزع بين جمع من الناس.  (ريجي كيد)</vt:lpstr>
      <vt:lpstr> هناك طريقة واحدة فقط نأتي بها إلى الآب، وهي من خلال المسيح في شركة الروح، ضمن شركة القديسين مهما كان الشكل الخارجي الذي تتخذه عبادتنا.  (جيمس تورانس) </vt:lpstr>
      <vt:lpstr>آثار عبادتنا</vt:lpstr>
      <vt:lpstr>PowerPoint Presentation</vt:lpstr>
      <vt:lpstr>PowerPoint Presentation</vt:lpstr>
      <vt:lpstr>PowerPoint Presentation</vt:lpstr>
      <vt:lpstr>PowerPoint Presentation</vt:lpstr>
      <vt:lpstr>PowerPoint Presentation</vt:lpstr>
      <vt:lpstr>PowerPoint Presentation</vt:lpstr>
      <vt:lpstr>   كل النعمة  ما يطلبه الله هو يوفره</vt:lpstr>
      <vt:lpstr>PowerPoint Presentation</vt:lpstr>
      <vt:lpstr> فلنقدم به  في كل حين لله ذبيحة التسبيح  أي ثمر شفاه معترفة باسمه.  (عبرانيين 13: 15) </vt:lpstr>
      <vt:lpstr>PowerPoint Presentation</vt:lpstr>
      <vt:lpstr>PowerPoint Presentation</vt:lpstr>
      <vt:lpstr>Black</vt:lpstr>
      <vt:lpstr>  • BibleStudyDownloads.org لاهوت العبادة وممارسته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14</cp:revision>
  <dcterms:modified xsi:type="dcterms:W3CDTF">2024-04-24T14:42:14Z</dcterms:modified>
</cp:coreProperties>
</file>